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55" r:id="rId1"/>
  </p:sldMasterIdLst>
  <p:notesMasterIdLst>
    <p:notesMasterId r:id="rId51"/>
  </p:notesMasterIdLst>
  <p:sldIdLst>
    <p:sldId id="298" r:id="rId2"/>
    <p:sldId id="452" r:id="rId3"/>
    <p:sldId id="466" r:id="rId4"/>
    <p:sldId id="467" r:id="rId5"/>
    <p:sldId id="468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9" r:id="rId15"/>
    <p:sldId id="470" r:id="rId16"/>
    <p:sldId id="462" r:id="rId17"/>
    <p:sldId id="463" r:id="rId18"/>
    <p:sldId id="464" r:id="rId19"/>
    <p:sldId id="465" r:id="rId20"/>
    <p:sldId id="369" r:id="rId21"/>
    <p:sldId id="370" r:id="rId22"/>
    <p:sldId id="373" r:id="rId23"/>
    <p:sldId id="390" r:id="rId24"/>
    <p:sldId id="376" r:id="rId25"/>
    <p:sldId id="391" r:id="rId26"/>
    <p:sldId id="392" r:id="rId27"/>
    <p:sldId id="378" r:id="rId28"/>
    <p:sldId id="388" r:id="rId29"/>
    <p:sldId id="371" r:id="rId30"/>
    <p:sldId id="372" r:id="rId31"/>
    <p:sldId id="394" r:id="rId32"/>
    <p:sldId id="379" r:id="rId33"/>
    <p:sldId id="395" r:id="rId34"/>
    <p:sldId id="398" r:id="rId35"/>
    <p:sldId id="472" r:id="rId36"/>
    <p:sldId id="471" r:id="rId37"/>
    <p:sldId id="396" r:id="rId38"/>
    <p:sldId id="397" r:id="rId39"/>
    <p:sldId id="380" r:id="rId40"/>
    <p:sldId id="381" r:id="rId41"/>
    <p:sldId id="382" r:id="rId42"/>
    <p:sldId id="383" r:id="rId43"/>
    <p:sldId id="384" r:id="rId44"/>
    <p:sldId id="399" r:id="rId45"/>
    <p:sldId id="385" r:id="rId46"/>
    <p:sldId id="389" r:id="rId47"/>
    <p:sldId id="386" r:id="rId48"/>
    <p:sldId id="387" r:id="rId49"/>
    <p:sldId id="361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6"/>
    <p:restoredTop sz="94631"/>
  </p:normalViewPr>
  <p:slideViewPr>
    <p:cSldViewPr snapToGrid="0">
      <p:cViewPr varScale="1">
        <p:scale>
          <a:sx n="92" d="100"/>
          <a:sy n="92" d="100"/>
        </p:scale>
        <p:origin x="7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7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E7D7A58-B816-9442-B9EB-9D47B45176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D8C8C1D-A398-E047-88F7-5F89CFF255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86B6B22-239E-4247-9A98-CE510DAC9F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CBB50183-64E3-964E-BE09-E1596BBA30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3A9A5BC7-0AB1-AE4E-824A-5824C6ED33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C437D84A-F43F-B941-A9D1-39B9F6B8A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49A1193B-4BDD-7B40-A582-922BC0484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01C2D57F-C17B-8E4D-B3FC-C7E5EDEA0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8E6323-AA12-B041-872E-7370697DA6C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0904F6A-4DC6-AB43-AEE2-647C264AD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93B7BCA6-CDF7-2E49-A5F4-A966E55C8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D9885AAC-B129-364F-9D85-A1DE13EF1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C2C138-376C-B84E-9D91-C2D0DC6AB73F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3780EDA-8049-094C-9408-27490448A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861210E-D4D0-B541-896F-1BFE918CF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567715BE-9E95-EB45-9D71-DD35495B8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FD1C17-B0A8-C74B-A2D2-9189F7AE776B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73DBE5A-272B-B444-9198-B6740E63A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B6725BF-0B93-C240-B79C-4EEABE4FA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ヒラギノ明朝 ProN W3" panose="02020300000000000000" pitchFamily="18" charset="-128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7DEF831E-8189-9C48-8B0B-66100780E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01BDAB-962A-1E4D-9F52-A8FB7408CB59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3740166-4EDA-D141-9B07-A92FD364B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A8FE38A-9BEC-6544-9AD0-A0A82EB86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ヒラギノ明朝 ProN W3" panose="02020300000000000000" pitchFamily="18" charset="-128"/>
                <a:ea typeface="ヒラギノ角ゴ Pro W3" panose="020B0300000000000000" pitchFamily="34" charset="-128"/>
              </a:rPr>
              <a:t>Check on this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52732E98-A752-B244-BB35-45CFC33AC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A9FFAB-C540-F54E-B4E8-0D4D7F95C720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792D1E0-7B4F-5040-BCBB-9E1153C97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82F4FBE-8516-F34A-BBAA-BAED6EA7F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F449A858-8BF3-D841-82B7-6E450E1D6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706CE2-86C4-2641-82FC-06BF43AC6F99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268D5402-878C-514C-8887-6EA6672D8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039725B-AF6C-C744-8489-0153C8A16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B55799C2-DD7D-484B-8B76-473D6EA0C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62BBD3-2F16-3C43-A75F-43D07A30400C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C838B87-6607-CF4B-85B2-63C5F43F8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C8544B4-C1B4-E34F-96F4-09D5B950F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E76BFC65-A6BB-B34C-81D9-CC157A6D2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165E5A-FCCA-914B-89B3-2DD1B26CB2E3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A7CC4968-4BC6-104C-BE65-215BFCCD5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CAFBF9D-39F9-3F40-A1AC-770B9C855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15529A9-1280-7441-ACE1-B849C12CA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A6D54D-A41A-4B40-933E-A4D8A95C7C6A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27C53E2-C71E-404F-A7E5-D3F0B4FF6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19BC102-01D6-B94E-ADFD-9EE3A1B75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B687BFD0-9400-074D-ADF6-1B956E4E8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B0378D-C512-6443-BB1E-F7B49B9BEE7E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2EB16CC-1D86-0346-9610-821770632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C02F3184-D3F5-4443-A560-A00CDD114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878CB68E-59BC-DD46-A488-C5339ECC4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903435-B61E-1648-998F-B07168FD1ABD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979243E-A9D1-2A44-AF3C-2119BC546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16B3F624-F32A-F04D-9A70-989FC569C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F8E5FBD9-F8C4-2D49-B95B-EEAD9AA33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316516-A7BA-F540-B342-6BE26A888927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225593D-873C-E44D-A18C-5000A57A4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10D6525-E741-9349-99AC-6E32A3239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E3CDC31C-95E9-9043-95B5-DFA0CC581B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09CF6AD-6D30-D84C-9592-CA200B1C1402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C985B05-AB2A-7747-BFFB-CBC5C3839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9925982F-0C2D-CE43-950F-14085BB5D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9727FB9-D98F-0344-B5C3-1F3915706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6B9A0B-E6C9-D34F-A330-B17A27E7CD82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9C24F40-217E-EC41-9129-25F5FB9D24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9EC7355A-2E12-BD49-AB2A-98A9ED299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A1847C72-892A-7649-A938-9B9AFFC85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12B7EE-D46B-F443-9A3A-301FFD838D6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E220BA3-B2F4-2247-9ACF-D3B262652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AAC3F39A-89F6-754D-BA97-9834D3050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88358152-7F39-3948-ACE7-0DB69F207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9F7AE0-7A3B-784F-A923-D1FF2D86CEB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440DD6B-D0FC-674B-B52B-5F4A71A24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64575921-BCB4-274E-9F9D-971F130DF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CC85F8E0-CEC4-B948-9DDB-01E5D2E93B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5C976C-EDB7-0D4B-A949-41184B215BD4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BB5218B-D448-ED47-B3CA-69F5D95E2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24E70C60-EECD-0543-A371-7471B7443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5CBD5AF4-8184-2846-9815-281311A50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9AF733-A709-BF48-B43E-EC929D609717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A721E7BD-9185-2C40-BAB2-85F69BBC5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54729C20-B106-FE47-AC8C-AB16388DF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0538331B-E47A-0041-B6EF-B3047D401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56A557-C081-2340-9065-E5679C467A3A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411ED42-3757-A04C-B04C-A30FDA1653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50CF5092-F849-4B40-9CB4-300E567FE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C91620CD-873E-7B4C-9096-F063FDA50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AB3854-B3A9-FB41-BE13-F6D17CEE9DF4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8C06B660-56BA-B645-8BB0-9538FAB22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90B6AD6D-2F07-644D-969C-1BD045F6B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BD494AA1-B7E9-7C41-B1F0-FA6BB7638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7B186F-BC3A-C44D-94F9-F5C3CFC7D258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BE52EAD-4A66-8C4D-8A77-C9EA03A67E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BB15775C-2580-A94A-92B1-FBA43AC68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327D6AB8-417E-9544-85A4-3CF6C2646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4BB3E7-6688-4641-9C82-79B3C136AF99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67589CE4-7F7E-7A4A-BEE3-B44F5BE437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235B818E-A9BA-E647-90B1-B34DACE06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CFB45854-10EC-A74F-B518-0B1E0A1CB9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911D70-ED5A-C748-AD92-DBCD9B412DE1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599E695-3A04-1C4E-9AE0-9E1906504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81388" y="2208213"/>
            <a:ext cx="0" cy="0"/>
          </a:xfrm>
          <a:ln w="12700" cap="flat">
            <a:solidFill>
              <a:schemeClr val="tx1"/>
            </a:solidFill>
          </a:ln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597F4F1-CF39-0B42-8094-6FBC47304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384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892" tIns="52446" rIns="104892" bIns="52446"/>
          <a:lstStyle/>
          <a:p>
            <a:pPr defTabSz="911225"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52D048CC-F029-FD47-AFE0-6B1CEDF45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AFD23B-4A5C-BA4C-8DD9-62ABF8B0BBC7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B2F7AFA-EE55-3B4D-B8A8-5B110C07B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9029F3F2-07B1-3642-BAF3-F9D22AB0D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CD860B5-CF04-C04F-90AC-C6437D17E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1D9E96-EC11-0448-BB19-D58CE95176A6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18821E2-C348-CB41-9235-E2701065E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2B51D79F-37E2-F647-8262-2A02CA569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8BEC7F71-41A1-EE47-B43C-E09617A03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EDEBCC-AA1C-364C-A8F0-5CA7E15CA1B0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B0BE86C-A8C1-024E-9857-EB88C0ABA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23386295-0AEE-7F40-8635-0B02F8BB8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0F474DD-92AC-3941-8CE0-2A694B825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0241A9-769D-5444-A9EA-1E5192365CEA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891D183-95CE-D249-8BD8-95006F19F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DCF7CCF1-A310-3C43-B950-629B18CF8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F91C8577-7E3C-A145-ACDB-61E861FE0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30F5C1-7B23-1D40-BCFE-87C52B2EC0BB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8A9F7E7-798D-A842-906A-DFDB61A24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25022ADA-DAC3-AB43-AD52-DDB3757D2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17AC36ED-4A05-7949-A77D-29F213E4DE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A78BF5-F346-AB4E-A803-ED175027EF93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2B2774A5-B91F-6040-813D-524BE6384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E1FE36D3-BE23-D742-BF94-8108C786C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AA1DE206-648B-944F-9A21-7B027D09B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4A45F3-02FE-294E-A79D-D2BD21153967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CB295FA6-6870-6D42-9357-4B0D485DEB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12F62F92-643A-144B-8F0A-542529CA2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90BD44F0-EA78-E443-ADD2-0F324802A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4B69B3-85DF-9940-A88F-DF97060B601E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E49A4755-32CB-E042-BD38-9884218E9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5481894D-1FB9-FC47-B190-D12D25BCC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C8852875-C124-6B4A-8A20-7E55D3310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7AF45C-EAA3-AD4D-BEA1-0EAC4F47A247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BAF5B997-63FF-654D-BE34-B2C50F46A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358D82D6-46EE-B448-8F27-553F7A078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F5035788-6D99-3A4A-BD0B-1A39A189C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79BE08-588E-DB4D-981B-916FC6169EDA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B01BDC5D-08AE-0645-B55A-D3C3B85D3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CD342A4D-3A23-2546-9A50-A5FBF5F02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93D549F4-BF2A-994E-899E-EBF5BB298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E50DC3-4297-7C45-B685-26CF9D14EDD3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DFD1FFE7-F16E-8649-804A-8CA39E469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7960B62-2558-474A-B3DE-5DE567F28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5787E8DD-3BF2-E840-AEB9-EF93ACA3F8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9680F4-9CC0-2B44-B7FE-DCCD024F2FA9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43717B46-9188-7046-8540-73A2E85D7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F187D1D7-791F-544D-85E7-AE87A37BB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BC21E3D7-4AA0-AF4B-874A-390AD6890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4B7728-7108-D64F-94E2-D92454D1FEC0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C0022124-C47E-8A46-93C2-DF7DA1E81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37C58F09-1621-BF45-89B0-8E1562474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F0709E9E-507A-F34D-8D8D-11661A89D9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3DC6D4-C8D9-FD44-AF3E-7A5017C9E853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66059F7-04E9-9D48-BCE7-F95A7E76D8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2E6231D7-8CF8-4A44-BB87-2553AECD7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904F410F-C594-3447-A549-771D62EB5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26BB25-5F96-694B-904A-1709D3071230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B3BA359D-FE58-D24D-B186-A7761C057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626131E6-A15E-E449-B53B-C2052D63C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E5F117EF-82A6-7F44-BEF0-4520D3D99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442007-C4D3-5E42-AC3C-4E019B88D992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F5E2DE63-2656-DC4F-911F-4FDBD6798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4C73128F-0DB3-A241-93EA-3D9E91BF6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60DE5731-866D-C545-9736-79A26DCF6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F635E5-8964-F048-944E-8FC67D1280F3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631D3309-DF91-DD4C-9984-E69AB8CF76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17707C24-B40D-A740-A58C-489D6732F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3837BDF6-CEAB-3A4D-AED7-9464359F6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56C1AB-DFF8-B149-B0CE-4D6395B61C55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94E638F4-4A31-8945-8EBA-C15427C35E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0099B9A-7F5B-C343-AE63-E9885CD53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7A326C7A-DA81-324E-9400-04C1CEF6D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40D443-D937-5D4E-98A3-BFC31A3C5D19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28C6BC8-3C5C-6D40-8DA9-A5EB7E949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2410565-2D3E-764A-98A9-FE9EE8480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3A2E369C-704F-B64A-BE5F-A8BBA1AD7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0C811E-1E12-BB43-A381-4CF79CE73181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DAD2B72-F877-2242-9765-D2B5F4270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3D059EA-29F8-9946-B119-BBBC16BFC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AF6BA9D-614E-6842-A414-3BA6F9AEEF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E995A4-1B7D-9E47-9678-9958E6198E83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2914876-71D1-E049-9923-AAD01541B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37FEA17-8D95-1E46-AFC4-3D1CEBD93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ヒラギノ明朝 ProN W3" panose="02020300000000000000" pitchFamily="18" charset="-128"/>
                <a:ea typeface="ヒラギノ角ゴ Pro W3" panose="020B0300000000000000" pitchFamily="34" charset="-128"/>
              </a:rPr>
              <a:t>Check on this</a:t>
            </a:r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75612A4-2EA0-1145-8B26-7F313099F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3F0BD6-E221-2447-A64C-174963B7124D}" type="slidenum">
              <a:rPr lang="en-US" altLang="en-US">
                <a:ea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07783E5-877E-0641-A4D2-CC11F7FF5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D4C680A-F068-474E-B62A-E75CCCB48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ヒラギノ明朝 ProN W3" panose="02020300000000000000" pitchFamily="18" charset="-128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CEDF6F85-6C6A-A84F-9D02-7419536A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1000" b="0">
                <a:solidFill>
                  <a:schemeClr val="tx2"/>
                </a:solidFill>
              </a:rPr>
              <a:t>Page </a:t>
            </a:r>
            <a:fld id="{B3C1A0B7-B85C-A743-9868-B89807F73E41}" type="slidenum">
              <a:rPr lang="en-US" altLang="en-US" sz="1000" b="0" smtClean="0">
                <a:solidFill>
                  <a:schemeClr val="tx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altLang="en-US" sz="1000" b="0">
                <a:solidFill>
                  <a:schemeClr val="tx2"/>
                </a:solidFill>
              </a:rPr>
              <a:t>   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ADD7E47-FB34-154C-B4F7-0C2C8AD93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825750"/>
            <a:ext cx="1592263" cy="12049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5747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1551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4464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92190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8334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191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1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4114800"/>
            <a:ext cx="8534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3140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9213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4509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035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1399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072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8916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9443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4760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896464AB-2901-3B48-BD82-A3D666C1E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8BA328-C37C-864F-9C25-BF59A8238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8596" name="Line 4">
            <a:extLst>
              <a:ext uri="{FF2B5EF4-FFF2-40B4-BE49-F238E27FC236}">
                <a16:creationId xmlns:a16="http://schemas.microsoft.com/office/drawing/2014/main" id="{4BFC47DB-6E8F-4447-A7BF-9A0C3794B6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  <a:extLst>
            <a:ext uri="{909E8E84-426E-40dd-AFC4-6F175D3DCCD1}"/>
          </a:extLst>
        </p:spPr>
        <p:txBody>
          <a:bodyPr wrap="none" anchor="ctr"/>
          <a:lstStyle/>
          <a:p>
            <a:pPr>
              <a:defRPr/>
            </a:pPr>
            <a:endParaRPr lang="en-US" b="0">
              <a:latin typeface="Times" charset="0"/>
              <a:ea typeface="ＭＳ Ｐゴシック" charset="0"/>
            </a:endParaRPr>
          </a:p>
        </p:txBody>
      </p:sp>
      <p:sp>
        <p:nvSpPr>
          <p:cNvPr id="238597" name="Rectangle 5">
            <a:extLst>
              <a:ext uri="{FF2B5EF4-FFF2-40B4-BE49-F238E27FC236}">
                <a16:creationId xmlns:a16="http://schemas.microsoft.com/office/drawing/2014/main" id="{8F754384-4008-B84F-B942-5648B795A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6432550"/>
            <a:ext cx="237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Page </a:t>
            </a:r>
            <a:fld id="{1963AB34-2885-8148-8DDF-FF32E986C14B}" type="slidenum">
              <a:rPr lang="en-US" altLang="en-US" sz="2000" smtClean="0">
                <a:solidFill>
                  <a:schemeClr val="tx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altLang="en-US" sz="1800">
                <a:solidFill>
                  <a:schemeClr val="tx2"/>
                </a:solidFill>
              </a:rPr>
              <a:t>  </a:t>
            </a:r>
            <a:r>
              <a:rPr lang="en-US" altLang="en-US" sz="1000" b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38598" name="Picture 6">
            <a:extLst>
              <a:ext uri="{FF2B5EF4-FFF2-40B4-BE49-F238E27FC236}">
                <a16:creationId xmlns:a16="http://schemas.microsoft.com/office/drawing/2014/main" id="{BD2AB999-487C-C148-ADE0-5E10E7BFF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131763"/>
            <a:ext cx="1189037" cy="900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</a:defRPr>
      </a:lvl9pPr>
    </p:titleStyle>
    <p:bodyStyle>
      <a:lvl1pPr marL="285750" indent="-285750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858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+mn-ea"/>
        </a:defRPr>
      </a:lvl3pPr>
      <a:lvl4pPr marL="1543050" indent="-17145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+mn-ea"/>
        </a:defRPr>
      </a:lvl4pPr>
      <a:lvl5pPr marL="20002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4574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146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3718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290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microsoft.com/office/2007/relationships/media" Target="file:////D=2m.mpg" TargetMode="External"/><Relationship Id="rId7" Type="http://schemas.openxmlformats.org/officeDocument/2006/relationships/slideLayout" Target="../slideLayouts/slideLayout2.xml"/><Relationship Id="rId2" Type="http://schemas.openxmlformats.org/officeDocument/2006/relationships/video" Target="file:////D=1m.mpg" TargetMode="External"/><Relationship Id="rId1" Type="http://schemas.microsoft.com/office/2007/relationships/media" Target="file:////D=1m.mpg" TargetMode="External"/><Relationship Id="rId6" Type="http://schemas.openxmlformats.org/officeDocument/2006/relationships/video" Target="file:////D=8m.mpg" TargetMode="External"/><Relationship Id="rId11" Type="http://schemas.openxmlformats.org/officeDocument/2006/relationships/image" Target="../media/image16.png"/><Relationship Id="rId5" Type="http://schemas.microsoft.com/office/2007/relationships/media" Target="file:////D=8m.mpg" TargetMode="External"/><Relationship Id="rId10" Type="http://schemas.openxmlformats.org/officeDocument/2006/relationships/image" Target="../media/image15.png"/><Relationship Id="rId4" Type="http://schemas.openxmlformats.org/officeDocument/2006/relationships/video" Target="file:////D=2m.mpg" TargetMode="Externa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PoXinWleWn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4B9FAEB-0261-DF4A-8F7C-C8A59B30E8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9725" y="211138"/>
            <a:ext cx="8507413" cy="20193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65000"/>
              </a:spcBef>
              <a:defRPr/>
            </a:pPr>
            <a:r>
              <a:rPr lang="en-US" altLang="en-US" dirty="0"/>
              <a:t>Lecture 6</a:t>
            </a:r>
            <a:br>
              <a:rPr lang="en-US" altLang="en-US" dirty="0"/>
            </a:br>
            <a:r>
              <a:rPr lang="en-US" altLang="en-US" dirty="0"/>
              <a:t>Part 1: Effect of image motion on image quality</a:t>
            </a:r>
            <a:br>
              <a:rPr lang="en-US" altLang="en-US" dirty="0"/>
            </a:br>
            <a:r>
              <a:rPr lang="en-US" altLang="en-US" dirty="0"/>
              <a:t>Part 2: Detectors and signal to noise ratio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FD9C602-A45B-2C47-A9B0-F071307AC8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9488" y="4648200"/>
            <a:ext cx="6945312" cy="1762125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sz="2400" b="0" dirty="0">
                <a:cs typeface="+mn-cs"/>
              </a:rPr>
              <a:t>Claire Max</a:t>
            </a:r>
          </a:p>
          <a:p>
            <a:pPr>
              <a:defRPr/>
            </a:pPr>
            <a:r>
              <a:rPr lang="en-US" sz="2400" b="0" dirty="0" err="1">
                <a:cs typeface="+mn-cs"/>
              </a:rPr>
              <a:t>Astro</a:t>
            </a:r>
            <a:r>
              <a:rPr lang="en-US" sz="2400" b="0" dirty="0">
                <a:cs typeface="+mn-cs"/>
              </a:rPr>
              <a:t> 289, UC Santa Cruz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January 28, 2020</a:t>
            </a:r>
          </a:p>
          <a:p>
            <a:pPr>
              <a:defRPr/>
            </a:pPr>
            <a:endParaRPr lang="en-US" sz="2400" b="0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15AEABA1-BAB8-F342-A4EE-533A9B727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Tilt errors spread out the core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66C9C038-BA21-DD4A-A7D6-8F0F0F63B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>
                <a:ea typeface="ヒラギノ角ゴ Pro W3" panose="020B0300000000000000" pitchFamily="34" charset="-128"/>
              </a:rPr>
              <a:t>Effect of random tilt error </a:t>
            </a:r>
            <a:r>
              <a:rPr lang="en-US" altLang="en-US" b="0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baseline="-25000">
                <a:latin typeface="Symbol" pitchFamily="2" charset="2"/>
                <a:ea typeface="ヒラギノ角ゴ Pro W3" panose="020B0300000000000000" pitchFamily="34" charset="-128"/>
              </a:rPr>
              <a:t>α</a:t>
            </a:r>
            <a:r>
              <a:rPr lang="en-US" altLang="en-US" b="0">
                <a:ea typeface="ヒラギノ角ゴ Pro W3" panose="020B0300000000000000" pitchFamily="34" charset="-128"/>
              </a:rPr>
              <a:t> is to spread each point of image into a Gaussian profile with standard deviation 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i="1" baseline="-25000">
                <a:latin typeface="Symbol" pitchFamily="2" charset="2"/>
                <a:ea typeface="ヒラギノ角ゴ Pro W3" panose="020B0300000000000000" pitchFamily="34" charset="-128"/>
              </a:rPr>
              <a:t>α</a:t>
            </a:r>
            <a:r>
              <a:rPr lang="en-US" altLang="en-US" b="0" i="1">
                <a:ea typeface="ヒラギノ角ゴ Pro W3" panose="020B0300000000000000" pitchFamily="34" charset="-128"/>
              </a:rPr>
              <a:t> </a:t>
            </a:r>
            <a:endParaRPr lang="en-US" altLang="en-US" b="0">
              <a:ea typeface="ヒラギノ角ゴ Pro W3" panose="020B0300000000000000" pitchFamily="34" charset="-128"/>
            </a:endParaRPr>
          </a:p>
          <a:p>
            <a:r>
              <a:rPr lang="en-US" altLang="en-US" b="0">
                <a:ea typeface="ヒラギノ角ゴ Pro W3" panose="020B0300000000000000" pitchFamily="34" charset="-128"/>
              </a:rPr>
              <a:t>If initial profile has width </a:t>
            </a:r>
            <a:r>
              <a:rPr lang="en-US" altLang="en-US" b="0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baseline="-25000">
                <a:latin typeface="Symbol" pitchFamily="2" charset="2"/>
                <a:ea typeface="ヒラギノ角ゴ Pro W3" panose="020B0300000000000000" pitchFamily="34" charset="-128"/>
              </a:rPr>
              <a:t>A</a:t>
            </a:r>
            <a:r>
              <a:rPr lang="en-US" altLang="en-US" b="0">
                <a:ea typeface="ヒラギノ角ゴ Pro W3" panose="020B0300000000000000" pitchFamily="34" charset="-128"/>
              </a:rPr>
              <a:t>  then the profile with tilt has width  σ</a:t>
            </a:r>
            <a:r>
              <a:rPr lang="en-US" altLang="en-US" b="0" i="1" baseline="-25000">
                <a:latin typeface="Symbol" pitchFamily="2" charset="2"/>
                <a:ea typeface="ヒラギノ角ゴ Pro W3" panose="020B0300000000000000" pitchFamily="34" charset="-128"/>
              </a:rPr>
              <a:t>T</a:t>
            </a:r>
            <a:r>
              <a:rPr lang="en-US" altLang="en-US" b="0" i="1">
                <a:ea typeface="ヒラギノ角ゴ Pro W3" panose="020B0300000000000000" pitchFamily="34" charset="-128"/>
              </a:rPr>
              <a:t>  = ( 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i="1" baseline="-25000">
                <a:latin typeface="Symbol" pitchFamily="2" charset="2"/>
                <a:ea typeface="ヒラギノ角ゴ Pro W3" panose="020B0300000000000000" pitchFamily="34" charset="-128"/>
              </a:rPr>
              <a:t>α</a:t>
            </a:r>
            <a:r>
              <a:rPr lang="en-US" altLang="en-US" b="0" i="1" baseline="30000">
                <a:latin typeface="Symbol" pitchFamily="2" charset="2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ea typeface="ヒラギノ角ゴ Pro W3" panose="020B0300000000000000" pitchFamily="34" charset="-128"/>
              </a:rPr>
              <a:t> +  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i="1" baseline="-25000">
                <a:latin typeface="Symbol" pitchFamily="2" charset="2"/>
                <a:ea typeface="ヒラギノ角ゴ Pro W3" panose="020B0300000000000000" pitchFamily="34" charset="-128"/>
              </a:rPr>
              <a:t>A</a:t>
            </a:r>
            <a:r>
              <a:rPr lang="en-US" altLang="en-US" b="0" i="1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ea typeface="ヒラギノ角ゴ Pro W3" panose="020B0300000000000000" pitchFamily="34" charset="-128"/>
              </a:rPr>
              <a:t> )</a:t>
            </a:r>
            <a:r>
              <a:rPr lang="en-US" altLang="en-US" b="0" i="1" baseline="30000">
                <a:ea typeface="ヒラギノ角ゴ Pro W3" panose="020B0300000000000000" pitchFamily="34" charset="-128"/>
              </a:rPr>
              <a:t>1/2     </a:t>
            </a:r>
            <a:r>
              <a:rPr lang="en-US" altLang="en-US" b="0">
                <a:ea typeface="ヒラギノ角ゴ Pro W3" panose="020B0300000000000000" pitchFamily="34" charset="-128"/>
              </a:rPr>
              <a:t>(see next slide)</a:t>
            </a:r>
          </a:p>
          <a:p>
            <a:endParaRPr lang="en-US" altLang="en-US" b="0">
              <a:ea typeface="ヒラギノ角ゴ Pro W3" panose="020B0300000000000000" pitchFamily="34" charset="-128"/>
            </a:endParaRPr>
          </a:p>
        </p:txBody>
      </p:sp>
      <p:grpSp>
        <p:nvGrpSpPr>
          <p:cNvPr id="22531" name="Group 4">
            <a:extLst>
              <a:ext uri="{FF2B5EF4-FFF2-40B4-BE49-F238E27FC236}">
                <a16:creationId xmlns:a16="http://schemas.microsoft.com/office/drawing/2014/main" id="{65BCACB5-CB5B-144C-B4CA-6CA1B1E332E4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4165600"/>
            <a:ext cx="5334000" cy="1981200"/>
            <a:chOff x="1200" y="2928"/>
            <a:chExt cx="3360" cy="1248"/>
          </a:xfrm>
        </p:grpSpPr>
        <p:sp>
          <p:nvSpPr>
            <p:cNvPr id="22533" name="Freeform 5">
              <a:extLst>
                <a:ext uri="{FF2B5EF4-FFF2-40B4-BE49-F238E27FC236}">
                  <a16:creationId xmlns:a16="http://schemas.microsoft.com/office/drawing/2014/main" id="{1E21613E-9C72-404C-A450-14EE97BE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928"/>
              <a:ext cx="3216" cy="1248"/>
            </a:xfrm>
            <a:custGeom>
              <a:avLst/>
              <a:gdLst>
                <a:gd name="T0" fmla="*/ 0 w 3120"/>
                <a:gd name="T1" fmla="*/ 1400 h 1224"/>
                <a:gd name="T2" fmla="*/ 189 w 3120"/>
                <a:gd name="T3" fmla="*/ 1286 h 1224"/>
                <a:gd name="T4" fmla="*/ 505 w 3120"/>
                <a:gd name="T5" fmla="*/ 1229 h 1224"/>
                <a:gd name="T6" fmla="*/ 1072 w 3120"/>
                <a:gd name="T7" fmla="*/ 1172 h 1224"/>
                <a:gd name="T8" fmla="*/ 1639 w 3120"/>
                <a:gd name="T9" fmla="*/ 1114 h 1224"/>
                <a:gd name="T10" fmla="*/ 1892 w 3120"/>
                <a:gd name="T11" fmla="*/ 371 h 1224"/>
                <a:gd name="T12" fmla="*/ 2017 w 3120"/>
                <a:gd name="T13" fmla="*/ 85 h 1224"/>
                <a:gd name="T14" fmla="*/ 2080 w 3120"/>
                <a:gd name="T15" fmla="*/ 143 h 1224"/>
                <a:gd name="T16" fmla="*/ 2207 w 3120"/>
                <a:gd name="T17" fmla="*/ 943 h 1224"/>
                <a:gd name="T18" fmla="*/ 2584 w 3120"/>
                <a:gd name="T19" fmla="*/ 1172 h 1224"/>
                <a:gd name="T20" fmla="*/ 3215 w 3120"/>
                <a:gd name="T21" fmla="*/ 1229 h 1224"/>
                <a:gd name="T22" fmla="*/ 3783 w 3120"/>
                <a:gd name="T23" fmla="*/ 1229 h 1224"/>
                <a:gd name="T24" fmla="*/ 4035 w 3120"/>
                <a:gd name="T25" fmla="*/ 1400 h 1224"/>
                <a:gd name="T26" fmla="*/ 4098 w 3120"/>
                <a:gd name="T27" fmla="*/ 1456 h 12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20"/>
                <a:gd name="T43" fmla="*/ 0 h 1224"/>
                <a:gd name="T44" fmla="*/ 3120 w 3120"/>
                <a:gd name="T45" fmla="*/ 1224 h 12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20" h="1224">
                  <a:moveTo>
                    <a:pt x="0" y="1176"/>
                  </a:moveTo>
                  <a:cubicBezTo>
                    <a:pt x="40" y="1139"/>
                    <a:pt x="80" y="1103"/>
                    <a:pt x="144" y="1080"/>
                  </a:cubicBezTo>
                  <a:cubicBezTo>
                    <a:pt x="207" y="1056"/>
                    <a:pt x="272" y="1048"/>
                    <a:pt x="384" y="1032"/>
                  </a:cubicBezTo>
                  <a:cubicBezTo>
                    <a:pt x="496" y="1016"/>
                    <a:pt x="672" y="999"/>
                    <a:pt x="816" y="984"/>
                  </a:cubicBezTo>
                  <a:cubicBezTo>
                    <a:pt x="959" y="968"/>
                    <a:pt x="1144" y="1047"/>
                    <a:pt x="1248" y="936"/>
                  </a:cubicBezTo>
                  <a:cubicBezTo>
                    <a:pt x="1351" y="824"/>
                    <a:pt x="1392" y="455"/>
                    <a:pt x="1440" y="312"/>
                  </a:cubicBezTo>
                  <a:cubicBezTo>
                    <a:pt x="1487" y="168"/>
                    <a:pt x="1512" y="104"/>
                    <a:pt x="1536" y="72"/>
                  </a:cubicBezTo>
                  <a:cubicBezTo>
                    <a:pt x="1560" y="40"/>
                    <a:pt x="1560" y="0"/>
                    <a:pt x="1584" y="120"/>
                  </a:cubicBezTo>
                  <a:cubicBezTo>
                    <a:pt x="1608" y="240"/>
                    <a:pt x="1616" y="648"/>
                    <a:pt x="1680" y="792"/>
                  </a:cubicBezTo>
                  <a:cubicBezTo>
                    <a:pt x="1743" y="935"/>
                    <a:pt x="1840" y="944"/>
                    <a:pt x="1968" y="984"/>
                  </a:cubicBezTo>
                  <a:cubicBezTo>
                    <a:pt x="2096" y="1024"/>
                    <a:pt x="2296" y="1024"/>
                    <a:pt x="2448" y="1032"/>
                  </a:cubicBezTo>
                  <a:cubicBezTo>
                    <a:pt x="2599" y="1039"/>
                    <a:pt x="2776" y="1008"/>
                    <a:pt x="2880" y="1032"/>
                  </a:cubicBezTo>
                  <a:cubicBezTo>
                    <a:pt x="2984" y="1056"/>
                    <a:pt x="3032" y="1144"/>
                    <a:pt x="3072" y="1176"/>
                  </a:cubicBezTo>
                  <a:cubicBezTo>
                    <a:pt x="3112" y="1208"/>
                    <a:pt x="3112" y="1216"/>
                    <a:pt x="3120" y="1224"/>
                  </a:cubicBezTo>
                </a:path>
              </a:pathLst>
            </a:custGeom>
            <a:noFill/>
            <a:ln w="28575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34" name="Freeform 6">
              <a:extLst>
                <a:ext uri="{FF2B5EF4-FFF2-40B4-BE49-F238E27FC236}">
                  <a16:creationId xmlns:a16="http://schemas.microsoft.com/office/drawing/2014/main" id="{AF4BD6B2-11ED-7F41-A3CC-903F5059A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928"/>
              <a:ext cx="3216" cy="1248"/>
            </a:xfrm>
            <a:custGeom>
              <a:avLst/>
              <a:gdLst>
                <a:gd name="T0" fmla="*/ 0 w 3120"/>
                <a:gd name="T1" fmla="*/ 1400 h 1224"/>
                <a:gd name="T2" fmla="*/ 189 w 3120"/>
                <a:gd name="T3" fmla="*/ 1286 h 1224"/>
                <a:gd name="T4" fmla="*/ 505 w 3120"/>
                <a:gd name="T5" fmla="*/ 1229 h 1224"/>
                <a:gd name="T6" fmla="*/ 1072 w 3120"/>
                <a:gd name="T7" fmla="*/ 1172 h 1224"/>
                <a:gd name="T8" fmla="*/ 1639 w 3120"/>
                <a:gd name="T9" fmla="*/ 1114 h 1224"/>
                <a:gd name="T10" fmla="*/ 1892 w 3120"/>
                <a:gd name="T11" fmla="*/ 371 h 1224"/>
                <a:gd name="T12" fmla="*/ 2017 w 3120"/>
                <a:gd name="T13" fmla="*/ 85 h 1224"/>
                <a:gd name="T14" fmla="*/ 2080 w 3120"/>
                <a:gd name="T15" fmla="*/ 143 h 1224"/>
                <a:gd name="T16" fmla="*/ 2207 w 3120"/>
                <a:gd name="T17" fmla="*/ 943 h 1224"/>
                <a:gd name="T18" fmla="*/ 2584 w 3120"/>
                <a:gd name="T19" fmla="*/ 1172 h 1224"/>
                <a:gd name="T20" fmla="*/ 3215 w 3120"/>
                <a:gd name="T21" fmla="*/ 1229 h 1224"/>
                <a:gd name="T22" fmla="*/ 3783 w 3120"/>
                <a:gd name="T23" fmla="*/ 1229 h 1224"/>
                <a:gd name="T24" fmla="*/ 4035 w 3120"/>
                <a:gd name="T25" fmla="*/ 1400 h 1224"/>
                <a:gd name="T26" fmla="*/ 4098 w 3120"/>
                <a:gd name="T27" fmla="*/ 1456 h 12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20"/>
                <a:gd name="T43" fmla="*/ 0 h 1224"/>
                <a:gd name="T44" fmla="*/ 3120 w 3120"/>
                <a:gd name="T45" fmla="*/ 1224 h 12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20" h="1224">
                  <a:moveTo>
                    <a:pt x="0" y="1176"/>
                  </a:moveTo>
                  <a:cubicBezTo>
                    <a:pt x="40" y="1139"/>
                    <a:pt x="80" y="1103"/>
                    <a:pt x="144" y="1080"/>
                  </a:cubicBezTo>
                  <a:cubicBezTo>
                    <a:pt x="207" y="1056"/>
                    <a:pt x="272" y="1048"/>
                    <a:pt x="384" y="1032"/>
                  </a:cubicBezTo>
                  <a:cubicBezTo>
                    <a:pt x="496" y="1016"/>
                    <a:pt x="672" y="999"/>
                    <a:pt x="816" y="984"/>
                  </a:cubicBezTo>
                  <a:cubicBezTo>
                    <a:pt x="959" y="968"/>
                    <a:pt x="1144" y="1047"/>
                    <a:pt x="1248" y="936"/>
                  </a:cubicBezTo>
                  <a:cubicBezTo>
                    <a:pt x="1351" y="824"/>
                    <a:pt x="1392" y="455"/>
                    <a:pt x="1440" y="312"/>
                  </a:cubicBezTo>
                  <a:cubicBezTo>
                    <a:pt x="1487" y="168"/>
                    <a:pt x="1512" y="104"/>
                    <a:pt x="1536" y="72"/>
                  </a:cubicBezTo>
                  <a:cubicBezTo>
                    <a:pt x="1560" y="40"/>
                    <a:pt x="1560" y="0"/>
                    <a:pt x="1584" y="120"/>
                  </a:cubicBezTo>
                  <a:cubicBezTo>
                    <a:pt x="1608" y="240"/>
                    <a:pt x="1616" y="648"/>
                    <a:pt x="1680" y="792"/>
                  </a:cubicBezTo>
                  <a:cubicBezTo>
                    <a:pt x="1743" y="935"/>
                    <a:pt x="1840" y="944"/>
                    <a:pt x="1968" y="984"/>
                  </a:cubicBezTo>
                  <a:cubicBezTo>
                    <a:pt x="2096" y="1024"/>
                    <a:pt x="2296" y="1024"/>
                    <a:pt x="2448" y="1032"/>
                  </a:cubicBezTo>
                  <a:cubicBezTo>
                    <a:pt x="2599" y="1039"/>
                    <a:pt x="2776" y="1008"/>
                    <a:pt x="2880" y="1032"/>
                  </a:cubicBezTo>
                  <a:cubicBezTo>
                    <a:pt x="2984" y="1056"/>
                    <a:pt x="3032" y="1144"/>
                    <a:pt x="3072" y="1176"/>
                  </a:cubicBezTo>
                  <a:cubicBezTo>
                    <a:pt x="3112" y="1208"/>
                    <a:pt x="3112" y="1216"/>
                    <a:pt x="3120" y="1224"/>
                  </a:cubicBezTo>
                </a:path>
              </a:pathLst>
            </a:custGeom>
            <a:noFill/>
            <a:ln w="28575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35" name="Line 7">
              <a:extLst>
                <a:ext uri="{FF2B5EF4-FFF2-40B4-BE49-F238E27FC236}">
                  <a16:creationId xmlns:a16="http://schemas.microsoft.com/office/drawing/2014/main" id="{4EDF2C99-3556-7242-8D44-4DAD9AAD9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45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32" name="Line 8">
            <a:extLst>
              <a:ext uri="{FF2B5EF4-FFF2-40B4-BE49-F238E27FC236}">
                <a16:creationId xmlns:a16="http://schemas.microsoft.com/office/drawing/2014/main" id="{F674B43B-8DB6-494E-BA1B-F1198AB70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937000"/>
            <a:ext cx="1066800" cy="901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06070A7-30A3-6543-B3B1-62CE33D48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Image motion reduces peak intensity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4AE6AF10-7521-8441-971B-44FB97311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>
                <a:ea typeface="ヒラギノ角ゴ Pro W3" panose="020B0300000000000000" pitchFamily="34" charset="-128"/>
              </a:rPr>
              <a:t>Conserve flux: </a:t>
            </a:r>
          </a:p>
          <a:p>
            <a:pPr lvl="1">
              <a:spcBef>
                <a:spcPct val="40000"/>
              </a:spcBef>
            </a:pPr>
            <a:r>
              <a:rPr lang="en-US" altLang="en-US" b="0">
                <a:ea typeface="ヒラギノ角ゴ Pro W3" panose="020B0300000000000000" pitchFamily="34" charset="-128"/>
              </a:rPr>
              <a:t>Integral under a circular Gaussian profile with peak amplitude </a:t>
            </a:r>
            <a:r>
              <a:rPr lang="en-US" altLang="en-US" b="0" i="1">
                <a:ea typeface="ヒラギノ角ゴ Pro W3" panose="020B0300000000000000" pitchFamily="34" charset="-128"/>
              </a:rPr>
              <a:t>A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b="0">
                <a:ea typeface="ヒラギノ角ゴ Pro W3" panose="020B0300000000000000" pitchFamily="34" charset="-128"/>
              </a:rPr>
              <a:t> is equal to</a:t>
            </a:r>
            <a:r>
              <a:rPr lang="en-US" altLang="en-US" b="0" i="1">
                <a:ea typeface="ヒラギノ角ゴ Pro W3" panose="020B0300000000000000" pitchFamily="34" charset="-128"/>
              </a:rPr>
              <a:t> 2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π</a:t>
            </a:r>
            <a:r>
              <a:rPr lang="en-US" altLang="en-US" b="0" i="1">
                <a:ea typeface="ヒラギノ角ゴ Pro W3" panose="020B0300000000000000" pitchFamily="34" charset="-128"/>
              </a:rPr>
              <a:t>A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A</a:t>
            </a:r>
            <a:r>
              <a:rPr lang="en-US" altLang="en-US" b="0" i="1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b="0" baseline="30000">
                <a:ea typeface="ヒラギノ角ゴ Pro W3" panose="020B0300000000000000" pitchFamily="34" charset="-128"/>
              </a:rPr>
              <a:t> </a:t>
            </a:r>
            <a:r>
              <a:rPr lang="en-US" altLang="en-US" b="0">
                <a:ea typeface="ヒラギノ角ゴ Pro W3" panose="020B0300000000000000" pitchFamily="34" charset="-128"/>
              </a:rPr>
              <a:t>  </a:t>
            </a:r>
          </a:p>
          <a:p>
            <a:pPr lvl="1">
              <a:spcBef>
                <a:spcPct val="40000"/>
              </a:spcBef>
            </a:pPr>
            <a:r>
              <a:rPr lang="en-US" altLang="en-US" b="0">
                <a:ea typeface="ヒラギノ角ゴ Pro W3" panose="020B0300000000000000" pitchFamily="34" charset="-128"/>
              </a:rPr>
              <a:t>Image motion keeps total energy the same, but puts it in a new Gaussian with variance  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i="1" baseline="-25000">
                <a:latin typeface="Symbol" pitchFamily="2" charset="2"/>
                <a:ea typeface="ヒラギノ角ゴ Pro W3" panose="020B0300000000000000" pitchFamily="34" charset="-128"/>
              </a:rPr>
              <a:t>T</a:t>
            </a:r>
            <a:r>
              <a:rPr lang="en-US" altLang="en-US" b="0" i="1" baseline="30000">
                <a:latin typeface="Symbol" pitchFamily="2" charset="2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ea typeface="ヒラギノ角ゴ Pro W3" panose="020B0300000000000000" pitchFamily="34" charset="-128"/>
              </a:rPr>
              <a:t>  =  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i="1" baseline="-25000">
                <a:latin typeface="Symbol" pitchFamily="2" charset="2"/>
                <a:ea typeface="ヒラギノ角ゴ Pro W3" panose="020B0300000000000000" pitchFamily="34" charset="-128"/>
              </a:rPr>
              <a:t>A</a:t>
            </a:r>
            <a:r>
              <a:rPr lang="en-US" altLang="en-US" b="0" i="1" baseline="30000">
                <a:latin typeface="Symbol" pitchFamily="2" charset="2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ea typeface="ヒラギノ角ゴ Pro W3" panose="020B0300000000000000" pitchFamily="34" charset="-128"/>
              </a:rPr>
              <a:t> +  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i="1" baseline="-25000">
                <a:latin typeface="Symbol" pitchFamily="2" charset="2"/>
                <a:ea typeface="ヒラギノ角ゴ Pro W3" panose="020B0300000000000000" pitchFamily="34" charset="-128"/>
              </a:rPr>
              <a:t>α</a:t>
            </a:r>
            <a:r>
              <a:rPr lang="en-US" altLang="en-US" b="0" i="1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b="0">
                <a:ea typeface="ヒラギノ角ゴ Pro W3" panose="020B0300000000000000" pitchFamily="34" charset="-128"/>
              </a:rPr>
              <a:t> </a:t>
            </a:r>
          </a:p>
          <a:p>
            <a:pPr lvl="1">
              <a:spcBef>
                <a:spcPct val="40000"/>
              </a:spcBef>
            </a:pPr>
            <a:r>
              <a:rPr lang="en-US" altLang="en-US" b="0">
                <a:ea typeface="ヒラギノ角ゴ Pro W3" panose="020B0300000000000000" pitchFamily="34" charset="-128"/>
              </a:rPr>
              <a:t>Peak intensity is reduced by the ratio </a:t>
            </a:r>
          </a:p>
          <a:p>
            <a:pPr lvl="1"/>
            <a:endParaRPr lang="en-US" altLang="en-US">
              <a:ea typeface="ヒラギノ角ゴ Pro W3" panose="020B0300000000000000" pitchFamily="34" charset="-128"/>
            </a:endParaRPr>
          </a:p>
          <a:p>
            <a:pPr lvl="1"/>
            <a:endParaRPr lang="en-US" altLang="en-US">
              <a:ea typeface="ヒラギノ角ゴ Pro W3" panose="020B0300000000000000" pitchFamily="34" charset="-128"/>
            </a:endParaRPr>
          </a:p>
          <a:p>
            <a:pPr lvl="1"/>
            <a:endParaRPr lang="en-US" altLang="en-US">
              <a:ea typeface="ヒラギノ角ゴ Pro W3" panose="020B0300000000000000" pitchFamily="34" charset="-128"/>
            </a:endParaRPr>
          </a:p>
          <a:p>
            <a:endParaRPr lang="en-US" altLang="en-US">
              <a:ea typeface="ヒラギノ角ゴ Pro W3" panose="020B0300000000000000" pitchFamily="34" charset="-128"/>
            </a:endParaRPr>
          </a:p>
        </p:txBody>
      </p:sp>
      <p:graphicFrame>
        <p:nvGraphicFramePr>
          <p:cNvPr id="24579" name="Object 2">
            <a:extLst>
              <a:ext uri="{FF2B5EF4-FFF2-40B4-BE49-F238E27FC236}">
                <a16:creationId xmlns:a16="http://schemas.microsoft.com/office/drawing/2014/main" id="{0F7DE75D-2FC3-B447-9FDD-8CAF55D0D8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4654550"/>
          <a:ext cx="528637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4" imgW="1930400" imgH="457200" progId="Equation.3">
                  <p:embed/>
                </p:oleObj>
              </mc:Choice>
              <mc:Fallback>
                <p:oleObj name="Equation" r:id="rId4" imgW="19304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654550"/>
                        <a:ext cx="5286375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F44A5DB-2A6C-414E-A208-08E7BD7D0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Tilt effects on point spread function, continued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B94F8134-4258-BC46-BF9E-D56734570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Since 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i="1" baseline="-25000">
                <a:latin typeface="Symbol" pitchFamily="2" charset="2"/>
                <a:ea typeface="ヒラギノ角ゴ Pro W3" panose="020B0300000000000000" pitchFamily="34" charset="-128"/>
              </a:rPr>
              <a:t>A</a:t>
            </a:r>
            <a:r>
              <a:rPr lang="en-US" altLang="en-US" b="0" i="1">
                <a:ea typeface="ヒラギノ角ゴ Pro W3" panose="020B0300000000000000" pitchFamily="34" charset="-128"/>
              </a:rPr>
              <a:t> = 0.44 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λ</a:t>
            </a:r>
            <a:r>
              <a:rPr lang="en-US" altLang="en-US" b="0" i="1">
                <a:ea typeface="ヒラギノ角ゴ Pro W3" panose="020B0300000000000000" pitchFamily="34" charset="-128"/>
              </a:rPr>
              <a:t> / D</a:t>
            </a:r>
            <a:r>
              <a:rPr lang="en-US" altLang="en-US" b="0">
                <a:ea typeface="ヒラギノ角ゴ Pro W3" panose="020B0300000000000000" pitchFamily="34" charset="-128"/>
              </a:rPr>
              <a:t>, peak intensity of the previously diffraction-limited core is reduced by</a:t>
            </a:r>
          </a:p>
          <a:p>
            <a:pPr>
              <a:lnSpc>
                <a:spcPct val="90000"/>
              </a:lnSpc>
            </a:pPr>
            <a:endParaRPr lang="en-US" altLang="en-US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Diameter of core is increased by </a:t>
            </a:r>
            <a:r>
              <a:rPr lang="en-US" altLang="en-US" sz="2800" b="0" i="1">
                <a:ea typeface="ヒラギノ角ゴ Pro W3" panose="020B0300000000000000" pitchFamily="34" charset="-128"/>
              </a:rPr>
              <a:t>F</a:t>
            </a:r>
            <a:r>
              <a:rPr lang="en-US" altLang="en-US" sz="2800" b="0" i="1" baseline="-25000">
                <a:ea typeface="ヒラギノ角ゴ Pro W3" panose="020B0300000000000000" pitchFamily="34" charset="-128"/>
              </a:rPr>
              <a:t>T</a:t>
            </a:r>
            <a:r>
              <a:rPr lang="en-US" altLang="en-US" sz="2800" b="0" i="1" baseline="30000">
                <a:ea typeface="ヒラギノ角ゴ Pro W3" panose="020B0300000000000000" pitchFamily="34" charset="-128"/>
              </a:rPr>
              <a:t>-1/2</a:t>
            </a:r>
            <a:r>
              <a:rPr lang="en-US" altLang="en-US" b="0">
                <a:ea typeface="ヒラギノ角ゴ Pro W3" panose="020B0300000000000000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Similar calculations for the halo: replace </a:t>
            </a:r>
            <a:r>
              <a:rPr lang="en-US" altLang="en-US" b="0" i="1">
                <a:ea typeface="ヒラギノ角ゴ Pro W3" panose="020B0300000000000000" pitchFamily="34" charset="-128"/>
              </a:rPr>
              <a:t>D</a:t>
            </a:r>
            <a:r>
              <a:rPr lang="en-US" altLang="en-US" b="0">
                <a:ea typeface="ヒラギノ角ゴ Pro W3" panose="020B0300000000000000" pitchFamily="34" charset="-128"/>
              </a:rPr>
              <a:t> by </a:t>
            </a:r>
            <a:r>
              <a:rPr lang="en-US" altLang="en-US" b="0" i="1">
                <a:ea typeface="ヒラギノ角ゴ Pro W3" panose="020B0300000000000000" pitchFamily="34" charset="-128"/>
              </a:rPr>
              <a:t>r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0</a:t>
            </a:r>
            <a:endParaRPr lang="en-US" altLang="en-US" b="0" baseline="-250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Since </a:t>
            </a:r>
            <a:r>
              <a:rPr lang="en-US" altLang="en-US" b="0" i="1">
                <a:ea typeface="ヒラギノ角ゴ Pro W3" panose="020B0300000000000000" pitchFamily="34" charset="-128"/>
              </a:rPr>
              <a:t>D &gt;&gt; r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b="0" i="1">
                <a:ea typeface="ヒラギノ角ゴ Pro W3" panose="020B0300000000000000" pitchFamily="34" charset="-128"/>
              </a:rPr>
              <a:t> </a:t>
            </a:r>
            <a:r>
              <a:rPr lang="en-US" altLang="en-US" b="0">
                <a:ea typeface="ヒラギノ角ゴ Pro W3" panose="020B0300000000000000" pitchFamily="34" charset="-128"/>
              </a:rPr>
              <a:t>for cases of interest, effect on halo is modest but effect on core can be large</a:t>
            </a:r>
          </a:p>
        </p:txBody>
      </p:sp>
      <p:graphicFrame>
        <p:nvGraphicFramePr>
          <p:cNvPr id="26627" name="Object 2">
            <a:extLst>
              <a:ext uri="{FF2B5EF4-FFF2-40B4-BE49-F238E27FC236}">
                <a16:creationId xmlns:a16="http://schemas.microsoft.com/office/drawing/2014/main" id="{A00D00BD-11DD-7D44-B17C-19C650EBE2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697163"/>
          <a:ext cx="37925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4" imgW="1549400" imgH="444500" progId="Equation.3">
                  <p:embed/>
                </p:oleObj>
              </mc:Choice>
              <mc:Fallback>
                <p:oleObj name="Equation" r:id="rId4" imgW="15494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97163"/>
                        <a:ext cx="3792538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22372AB-DB19-7742-8E0C-5683A9BD3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Typical values for Keck Telescope, </a:t>
            </a:r>
            <a:br>
              <a:rPr lang="en-US" altLang="en-US">
                <a:ea typeface="ヒラギノ角ゴ Pro W3" panose="020B0300000000000000" pitchFamily="34" charset="-128"/>
              </a:rPr>
            </a:br>
            <a:r>
              <a:rPr lang="en-US" altLang="en-US">
                <a:ea typeface="ヒラギノ角ゴ Pro W3" panose="020B0300000000000000" pitchFamily="34" charset="-128"/>
              </a:rPr>
              <a:t>if tip-tilt is </a:t>
            </a:r>
            <a:r>
              <a:rPr lang="en-US" altLang="en-US" u="sng">
                <a:ea typeface="ヒラギノ角ゴ Pro W3" panose="020B0300000000000000" pitchFamily="34" charset="-128"/>
              </a:rPr>
              <a:t>not</a:t>
            </a:r>
            <a:r>
              <a:rPr lang="en-US" altLang="en-US">
                <a:ea typeface="ヒラギノ角ゴ Pro W3" panose="020B0300000000000000" pitchFamily="34" charset="-128"/>
              </a:rPr>
              <a:t> corrected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5D372429-CC73-694E-9644-012C56BC5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Core is strongly affected at a wavelength of 1 micron:</a:t>
            </a:r>
          </a:p>
          <a:p>
            <a:pPr>
              <a:lnSpc>
                <a:spcPct val="90000"/>
              </a:lnSpc>
            </a:pPr>
            <a:endParaRPr lang="en-US" altLang="en-US" sz="20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000">
              <a:ea typeface="ヒラギノ角ゴ Pro W3" panose="020B0300000000000000" pitchFamily="34" charset="-128"/>
            </a:endParaRPr>
          </a:p>
          <a:p>
            <a:pPr lvl="1">
              <a:lnSpc>
                <a:spcPct val="90000"/>
              </a:lnSpc>
              <a:spcBef>
                <a:spcPct val="100000"/>
              </a:spcBef>
            </a:pPr>
            <a:endParaRPr lang="en-US" altLang="en-US" sz="2000">
              <a:ea typeface="ヒラギノ角ゴ Pro W3" panose="020B0300000000000000" pitchFamily="34" charset="-128"/>
            </a:endParaRPr>
          </a:p>
          <a:p>
            <a:pPr lvl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000" b="0">
                <a:ea typeface="ヒラギノ角ゴ Pro W3" panose="020B0300000000000000" pitchFamily="34" charset="-128"/>
              </a:rPr>
              <a:t>Core diameter is increased by factor of  </a:t>
            </a:r>
            <a:r>
              <a:rPr lang="en-US" altLang="en-US" sz="2000" b="0" i="1">
                <a:ea typeface="ヒラギノ角ゴ Pro W3" panose="020B0300000000000000" pitchFamily="34" charset="-128"/>
              </a:rPr>
              <a:t>F</a:t>
            </a:r>
            <a:r>
              <a:rPr lang="en-US" altLang="en-US" sz="2000" b="0" i="1" baseline="-25000">
                <a:ea typeface="ヒラギノ角ゴ Pro W3" panose="020B0300000000000000" pitchFamily="34" charset="-128"/>
              </a:rPr>
              <a:t>T</a:t>
            </a:r>
            <a:r>
              <a:rPr lang="en-US" altLang="en-US" sz="2000" b="0" i="1" baseline="30000">
                <a:ea typeface="ヒラギノ角ゴ Pro W3" panose="020B0300000000000000" pitchFamily="34" charset="-128"/>
              </a:rPr>
              <a:t>-1/2</a:t>
            </a:r>
            <a:r>
              <a:rPr lang="en-US" altLang="en-US" sz="2000" b="0" i="1">
                <a:ea typeface="ヒラギノ角ゴ Pro W3" panose="020B0300000000000000" pitchFamily="34" charset="-128"/>
              </a:rPr>
              <a:t>  ~  </a:t>
            </a:r>
            <a:r>
              <a:rPr lang="en-US" altLang="en-US" sz="2000" b="0">
                <a:ea typeface="ヒラギノ角ゴ Pro W3" panose="020B0300000000000000" pitchFamily="34" charset="-128"/>
              </a:rPr>
              <a:t>23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altLang="en-US" b="0">
                <a:ea typeface="ヒラギノ角ゴ Pro W3" panose="020B0300000000000000" pitchFamily="34" charset="-128"/>
              </a:rPr>
              <a:t>Halo is much less affected than core:</a:t>
            </a:r>
          </a:p>
          <a:p>
            <a:pPr lvl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000" b="0">
                <a:ea typeface="ヒラギノ角ゴ Pro W3" panose="020B0300000000000000" pitchFamily="34" charset="-128"/>
              </a:rPr>
              <a:t>Halo peak intensity is only reduced by factor of 0.93</a:t>
            </a:r>
          </a:p>
          <a:p>
            <a:pPr lvl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000" b="0">
                <a:ea typeface="ヒラギノ角ゴ Pro W3" panose="020B0300000000000000" pitchFamily="34" charset="-128"/>
              </a:rPr>
              <a:t>Halo diameter is only increased by factor of 1.04</a:t>
            </a:r>
          </a:p>
          <a:p>
            <a:pPr>
              <a:lnSpc>
                <a:spcPct val="90000"/>
              </a:lnSpc>
            </a:pPr>
            <a:endParaRPr lang="en-US" altLang="en-US" sz="20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0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0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000">
              <a:ea typeface="ヒラギノ角ゴ Pro W3" panose="020B0300000000000000" pitchFamily="34" charset="-128"/>
            </a:endParaRPr>
          </a:p>
        </p:txBody>
      </p:sp>
      <p:graphicFrame>
        <p:nvGraphicFramePr>
          <p:cNvPr id="28675" name="Object 2">
            <a:extLst>
              <a:ext uri="{FF2B5EF4-FFF2-40B4-BE49-F238E27FC236}">
                <a16:creationId xmlns:a16="http://schemas.microsoft.com/office/drawing/2014/main" id="{9A93861A-1107-BD4D-9D70-9A6C4D8D97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88" y="2333625"/>
          <a:ext cx="85407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4" imgW="3975100" imgH="431800" progId="Equation.3">
                  <p:embed/>
                </p:oleObj>
              </mc:Choice>
              <mc:Fallback>
                <p:oleObj name="Equation" r:id="rId4" imgW="39751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333625"/>
                        <a:ext cx="854075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A8C3B6EC-0FA2-EE4A-946E-FE2F89044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422900" cy="635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Effects of turbulence depend on size of telescope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84DD17F4-E42E-064A-A62C-605CBBB9B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16900" cy="26670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altLang="en-US" sz="1800" b="0">
                <a:ea typeface="ヒラギノ角ゴ Pro W3" panose="020B0300000000000000" pitchFamily="34" charset="-128"/>
              </a:rPr>
              <a:t>Coherence length of turbulence: </a:t>
            </a:r>
            <a:r>
              <a:rPr lang="en-US" altLang="en-US" sz="1800" b="0" i="1">
                <a:ea typeface="ヒラギノ角ゴ Pro W3" panose="020B0300000000000000" pitchFamily="34" charset="-128"/>
              </a:rPr>
              <a:t>r</a:t>
            </a:r>
            <a:r>
              <a:rPr lang="en-US" altLang="en-US" sz="1800" b="0" i="1" baseline="-25000">
                <a:ea typeface="ヒラギノ角ゴ Pro W3" panose="020B0300000000000000" pitchFamily="34" charset="-128"/>
              </a:rPr>
              <a:t>0  </a:t>
            </a:r>
            <a:r>
              <a:rPr lang="en-US" altLang="en-US" sz="1800" b="0">
                <a:ea typeface="ヒラギノ角ゴ Pro W3" panose="020B0300000000000000" pitchFamily="34" charset="-128"/>
              </a:rPr>
              <a:t>(Fried</a:t>
            </a:r>
            <a:r>
              <a:rPr lang="ja-JP" altLang="en-US" sz="1800" b="0">
                <a:ea typeface="ヒラギノ角ゴ Pro W3" panose="020B0300000000000000" pitchFamily="34" charset="-128"/>
              </a:rPr>
              <a:t>’</a:t>
            </a:r>
            <a:r>
              <a:rPr lang="en-US" altLang="ja-JP" sz="1800" b="0">
                <a:ea typeface="ヒラギノ角ゴ Pro W3" panose="020B0300000000000000" pitchFamily="34" charset="-128"/>
              </a:rPr>
              <a:t>s parameter)</a:t>
            </a:r>
          </a:p>
          <a:p>
            <a:pPr>
              <a:lnSpc>
                <a:spcPct val="105000"/>
              </a:lnSpc>
              <a:spcBef>
                <a:spcPct val="20000"/>
              </a:spcBef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altLang="en-US" sz="1800" b="0">
                <a:ea typeface="ヒラギノ角ゴ Pro W3" panose="020B0300000000000000" pitchFamily="34" charset="-128"/>
              </a:rPr>
              <a:t>For telescope diameter D  </a:t>
            </a:r>
            <a:r>
              <a:rPr lang="en-US" altLang="en-US" sz="1800" b="0">
                <a:ea typeface="ヒラギノ角ゴ Pro W3" panose="020B0300000000000000" pitchFamily="34" charset="-128"/>
                <a:sym typeface="Symbol" pitchFamily="2" charset="2"/>
              </a:rPr>
              <a:t>&lt;</a:t>
            </a:r>
            <a:r>
              <a:rPr lang="en-US" altLang="en-US" sz="1800" b="0">
                <a:ea typeface="ヒラギノ角ゴ Pro W3" panose="020B0300000000000000" pitchFamily="34" charset="-128"/>
              </a:rPr>
              <a:t>  (2 - 3) x </a:t>
            </a:r>
            <a:r>
              <a:rPr lang="en-US" altLang="en-US" sz="1800" b="0" i="1">
                <a:ea typeface="ヒラギノ角ゴ Pro W3" panose="020B0300000000000000" pitchFamily="34" charset="-128"/>
              </a:rPr>
              <a:t>r</a:t>
            </a:r>
            <a:r>
              <a:rPr lang="en-US" altLang="en-US" sz="1800" b="0" i="1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sz="1800" b="0">
                <a:ea typeface="ヒラギノ角ゴ Pro W3" panose="020B0300000000000000" pitchFamily="34" charset="-128"/>
              </a:rPr>
              <a:t> :</a:t>
            </a:r>
          </a:p>
          <a:p>
            <a:pPr lvl="1">
              <a:lnSpc>
                <a:spcPct val="105000"/>
              </a:lnSpc>
              <a:buClr>
                <a:srgbClr val="042798"/>
              </a:buClr>
              <a:buFontTx/>
              <a:buNone/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altLang="en-US" sz="1600" b="0">
                <a:ea typeface="ヒラギノ角ゴ Pro W3" panose="020B0300000000000000" pitchFamily="34" charset="-128"/>
              </a:rPr>
              <a:t>	Dominant effect is "image wander"</a:t>
            </a:r>
          </a:p>
          <a:p>
            <a:pPr>
              <a:lnSpc>
                <a:spcPct val="105000"/>
              </a:lnSpc>
              <a:spcBef>
                <a:spcPct val="20000"/>
              </a:spcBef>
              <a:buFont typeface="Times" pitchFamily="2" charset="0"/>
              <a:buChar char="•"/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altLang="en-US" sz="1800" b="0">
                <a:ea typeface="ヒラギノ角ゴ Pro W3" panose="020B0300000000000000" pitchFamily="34" charset="-128"/>
              </a:rPr>
              <a:t>As D becomes &gt;&gt; </a:t>
            </a:r>
            <a:r>
              <a:rPr lang="en-US" altLang="en-US" sz="1800" b="0" i="1">
                <a:ea typeface="ヒラギノ角ゴ Pro W3" panose="020B0300000000000000" pitchFamily="34" charset="-128"/>
              </a:rPr>
              <a:t>r</a:t>
            </a:r>
            <a:r>
              <a:rPr lang="en-US" altLang="en-US" sz="1800" b="0" i="1" baseline="-25000">
                <a:ea typeface="ヒラギノ角ゴ Pro W3" panose="020B0300000000000000" pitchFamily="34" charset="-128"/>
              </a:rPr>
              <a:t>0 </a:t>
            </a:r>
            <a:r>
              <a:rPr lang="en-US" altLang="en-US" sz="1800" b="0">
                <a:ea typeface="ヒラギノ角ゴ Pro W3" panose="020B0300000000000000" pitchFamily="34" charset="-128"/>
              </a:rPr>
              <a:t>: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042798"/>
              </a:buClr>
              <a:buFontTx/>
              <a:buNone/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altLang="en-US" sz="1800" b="0">
                <a:ea typeface="ヒラギノ角ゴ Pro W3" panose="020B0300000000000000" pitchFamily="34" charset="-128"/>
              </a:rPr>
              <a:t>	      </a:t>
            </a:r>
            <a:r>
              <a:rPr lang="en-US" altLang="en-US" sz="1600" b="0">
                <a:ea typeface="ヒラギノ角ゴ Pro W3" panose="020B0300000000000000" pitchFamily="34" charset="-128"/>
              </a:rPr>
              <a:t>Many small "speckles" develop  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042798"/>
              </a:buClr>
              <a:buFontTx/>
              <a:buNone/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</a:pPr>
            <a:endParaRPr lang="en-US" altLang="en-US" sz="1600" b="0">
              <a:ea typeface="ヒラギノ角ゴ Pro W3" panose="020B0300000000000000" pitchFamily="34" charset="-128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Font typeface="Times" pitchFamily="2" charset="0"/>
              <a:buChar char="•"/>
              <a:tabLst>
                <a:tab pos="11430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 altLang="en-US" sz="1800" b="0">
                <a:ea typeface="ヒラギノ角ゴ Pro W3" panose="020B0300000000000000" pitchFamily="34" charset="-128"/>
              </a:rPr>
              <a:t>Computer simulations by Nick Kaiser: image of a star, </a:t>
            </a:r>
            <a:r>
              <a:rPr lang="en-US" altLang="en-US" sz="1800" b="0" i="1">
                <a:ea typeface="ヒラギノ角ゴ Pro W3" panose="020B0300000000000000" pitchFamily="34" charset="-128"/>
              </a:rPr>
              <a:t>r</a:t>
            </a:r>
            <a:r>
              <a:rPr lang="en-US" altLang="en-US" sz="1800" b="0" i="1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sz="1800" b="0">
                <a:ea typeface="ヒラギノ角ゴ Pro W3" panose="020B0300000000000000" pitchFamily="34" charset="-128"/>
              </a:rPr>
              <a:t> = 40 cm</a:t>
            </a: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153D83E6-762A-F241-ADBD-C75BE727A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332538"/>
            <a:ext cx="100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Helvetica" pitchFamily="2" charset="0"/>
                <a:ea typeface="ヒラギノ角ゴ Pro W3" panose="020B0300000000000000" pitchFamily="34" charset="-128"/>
              </a:rPr>
              <a:t>D = 1 m</a:t>
            </a:r>
            <a:endParaRPr lang="en-US" altLang="en-US" sz="1800" b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A699D86B-938B-884E-8E60-ECE3FD408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6278563"/>
            <a:ext cx="100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Helvetica" pitchFamily="2" charset="0"/>
                <a:ea typeface="ヒラギノ角ゴ Pro W3" panose="020B0300000000000000" pitchFamily="34" charset="-128"/>
              </a:rPr>
              <a:t>D = 2 m</a:t>
            </a:r>
            <a:endParaRPr lang="en-US" altLang="en-US" sz="1800" b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64E43FA3-150E-234E-BD69-0D8B5E4A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6294438"/>
            <a:ext cx="100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Helvetica" pitchFamily="2" charset="0"/>
                <a:ea typeface="ヒラギノ角ゴ Pro W3" panose="020B0300000000000000" pitchFamily="34" charset="-128"/>
              </a:rPr>
              <a:t>D = 8 m</a:t>
            </a:r>
            <a:endParaRPr lang="en-US" altLang="en-US" sz="1800" b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pic>
        <p:nvPicPr>
          <p:cNvPr id="115719" name="D=1m.mpg" descr="/Users/max/WORK_FILES/UCSC/Courses and Curriculum/AY 289C/AY289C 2010/WEB_HOME/Lectures/Lectures - Old/Lecture 5/D=1m.mpg">
            <a:hlinkClick r:id="" action="ppaction://media"/>
            <a:extLst>
              <a:ext uri="{FF2B5EF4-FFF2-40B4-BE49-F238E27FC236}">
                <a16:creationId xmlns:a16="http://schemas.microsoft.com/office/drawing/2014/main" id="{794F1BE1-FE05-374B-999E-451F17AEA203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084388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D=2m.mpg" descr="/Users/max/WORK_FILES/UCSC/Courses and Curriculum/AY 289C/AY289C 2010/WEB_HOME/Lectures/Lectures - Old/Lecture 5/D=2m.mpg">
            <a:hlinkClick r:id="" action="ppaction://media"/>
            <a:extLst>
              <a:ext uri="{FF2B5EF4-FFF2-40B4-BE49-F238E27FC236}">
                <a16:creationId xmlns:a16="http://schemas.microsoft.com/office/drawing/2014/main" id="{70F165EE-0335-A647-AEA7-9C7FF12F6ABA}"/>
              </a:ext>
            </a:extLst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2084388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D=8m.mpg" descr="/Users/max/WORK_FILES/UCSC/Courses and Curriculum/AY 289C/AY289C 2010/WEB_HOME/Lectures/Lectures - Old/Lecture 5/D=8m.mpg">
            <a:hlinkClick r:id="" action="ppaction://media"/>
            <a:extLst>
              <a:ext uri="{FF2B5EF4-FFF2-40B4-BE49-F238E27FC236}">
                <a16:creationId xmlns:a16="http://schemas.microsoft.com/office/drawing/2014/main" id="{C617D27C-64A0-CB4E-AA38-FECC8B2FC734}"/>
              </a:ext>
            </a:extLst>
          </p:cNvPr>
          <p:cNvPicPr>
            <a:picLocks noChangeAspect="1" noChangeArrowheads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081213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5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157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57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571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5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5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9"/>
                  </p:tgtEl>
                </p:cond>
              </p:nextCondLst>
            </p:seq>
            <p:vide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572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57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20"/>
                  </p:tgtEl>
                </p:cond>
              </p:nextCondLst>
            </p:seq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5721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57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2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1380447-5F2E-6D44-A987-C5E4ACE3F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Effect of atmosphere on long and short exposure images of a star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A090D445-46E4-1342-AE9B-93B3B4994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5438" y="1579563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0">
                <a:ea typeface="ヒラギノ角ゴ Pro W3" panose="020B0300000000000000" pitchFamily="34" charset="-128"/>
              </a:rPr>
              <a:t>Hardy p. 94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400">
                <a:latin typeface="Monotype Corsiva" panose="03010101010201010101" pitchFamily="66" charset="0"/>
                <a:ea typeface="ヒラギノ角ゴ Pro W3" panose="020B0300000000000000" pitchFamily="34" charset="-128"/>
              </a:rPr>
              <a:t>			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0">
                <a:ea typeface="ヒラギノ角ゴ Pro W3" panose="020B0300000000000000" pitchFamily="34" charset="-128"/>
              </a:rPr>
              <a:t>Vertical axis is image size in units of 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λ </a:t>
            </a:r>
            <a:r>
              <a:rPr lang="en-US" altLang="en-US" b="0" i="1">
                <a:ea typeface="ヒラギノ角ゴ Pro W3" panose="020B0300000000000000" pitchFamily="34" charset="-128"/>
              </a:rPr>
              <a:t>/r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0</a:t>
            </a:r>
            <a:endParaRPr lang="en-US" altLang="en-US" sz="2000" b="0">
              <a:ea typeface="ヒラギノ角ゴ Pro W3" panose="020B0300000000000000" pitchFamily="34" charset="-128"/>
            </a:endParaRP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6F8C0867-01CB-D74B-AD35-5BB8D3CE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330325"/>
            <a:ext cx="5002212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5">
            <a:extLst>
              <a:ext uri="{FF2B5EF4-FFF2-40B4-BE49-F238E27FC236}">
                <a16:creationId xmlns:a16="http://schemas.microsoft.com/office/drawing/2014/main" id="{12FEA4B9-ED54-614A-B739-030E6651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4056063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2"/>
                </a:solidFill>
                <a:ea typeface="ヒラギノ角ゴ Pro W3" panose="020B0300000000000000" pitchFamily="34" charset="-128"/>
              </a:rPr>
              <a:t>FWHM = </a:t>
            </a:r>
            <a:r>
              <a:rPr lang="en-US" altLang="en-US" sz="2000">
                <a:solidFill>
                  <a:schemeClr val="bg2"/>
                </a:solidFill>
                <a:latin typeface="Symbol" pitchFamily="2" charset="2"/>
                <a:ea typeface="ヒラギノ角ゴ Pro W3" panose="020B0300000000000000" pitchFamily="34" charset="-128"/>
              </a:rPr>
              <a:t>l</a:t>
            </a:r>
            <a:r>
              <a:rPr lang="en-US" altLang="en-US" sz="2000">
                <a:solidFill>
                  <a:schemeClr val="bg2"/>
                </a:solidFill>
                <a:ea typeface="ヒラギノ角ゴ Pro W3" panose="020B0300000000000000" pitchFamily="34" charset="-128"/>
              </a:rPr>
              <a:t>/D</a:t>
            </a:r>
          </a:p>
        </p:txBody>
      </p:sp>
      <p:sp>
        <p:nvSpPr>
          <p:cNvPr id="32773" name="Line 6">
            <a:extLst>
              <a:ext uri="{FF2B5EF4-FFF2-40B4-BE49-F238E27FC236}">
                <a16:creationId xmlns:a16="http://schemas.microsoft.com/office/drawing/2014/main" id="{F6F9382C-CAB5-1D45-BFF0-EEDA49AFC4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9600" y="4381500"/>
            <a:ext cx="279400" cy="139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4" name="Text Box 7">
            <a:extLst>
              <a:ext uri="{FF2B5EF4-FFF2-40B4-BE49-F238E27FC236}">
                <a16:creationId xmlns:a16="http://schemas.microsoft.com/office/drawing/2014/main" id="{153AC49F-8FFE-0846-89F8-6F12E4B9F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3255963"/>
            <a:ext cx="165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2"/>
                </a:solidFill>
                <a:ea typeface="ヒラギノ角ゴ Pro W3" panose="020B0300000000000000" pitchFamily="34" charset="-128"/>
              </a:rPr>
              <a:t>Image motion only</a:t>
            </a:r>
          </a:p>
        </p:txBody>
      </p:sp>
      <p:sp>
        <p:nvSpPr>
          <p:cNvPr id="32775" name="Line 8">
            <a:extLst>
              <a:ext uri="{FF2B5EF4-FFF2-40B4-BE49-F238E27FC236}">
                <a16:creationId xmlns:a16="http://schemas.microsoft.com/office/drawing/2014/main" id="{CD06AFF9-507B-7142-9EBD-471E7C4C0F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8700" y="2921000"/>
            <a:ext cx="0" cy="406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C44CEAB5-65E5-3E46-A163-B81084C333F4}"/>
              </a:ext>
            </a:extLst>
          </p:cNvPr>
          <p:cNvGrpSpPr>
            <a:grpSpLocks/>
          </p:cNvGrpSpPr>
          <p:nvPr/>
        </p:nvGrpSpPr>
        <p:grpSpPr bwMode="auto">
          <a:xfrm>
            <a:off x="4178300" y="1776413"/>
            <a:ext cx="4549775" cy="2122487"/>
            <a:chOff x="2632" y="1119"/>
            <a:chExt cx="2866" cy="1337"/>
          </a:xfrm>
        </p:grpSpPr>
        <p:sp>
          <p:nvSpPr>
            <p:cNvPr id="32777" name="Oval 10">
              <a:extLst>
                <a:ext uri="{FF2B5EF4-FFF2-40B4-BE49-F238E27FC236}">
                  <a16:creationId xmlns:a16="http://schemas.microsoft.com/office/drawing/2014/main" id="{D5C3AF85-0E67-3A43-A7EE-2D6FD83BE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1464"/>
              <a:ext cx="920" cy="992"/>
            </a:xfrm>
            <a:prstGeom prst="ellipse">
              <a:avLst/>
            </a:prstGeom>
            <a:noFill/>
            <a:ln w="38100">
              <a:solidFill>
                <a:srgbClr val="FF020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b="0"/>
            </a:p>
          </p:txBody>
        </p:sp>
        <p:sp>
          <p:nvSpPr>
            <p:cNvPr id="32778" name="Text Box 11">
              <a:extLst>
                <a:ext uri="{FF2B5EF4-FFF2-40B4-BE49-F238E27FC236}">
                  <a16:creationId xmlns:a16="http://schemas.microsoft.com/office/drawing/2014/main" id="{5F928751-8708-3842-B8BC-DF5933028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8" y="1119"/>
              <a:ext cx="2080" cy="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bg2"/>
                  </a:solidFill>
                  <a:ea typeface="ヒラギノ角ゴ Pro W3" panose="020B0300000000000000" pitchFamily="34" charset="-128"/>
                </a:rPr>
                <a:t>Correcting tip-tilt </a:t>
              </a:r>
              <a:r>
                <a:rPr lang="en-US" altLang="en-US" sz="2000" u="sng">
                  <a:solidFill>
                    <a:schemeClr val="bg2"/>
                  </a:solidFill>
                  <a:ea typeface="ヒラギノ角ゴ Pro W3" panose="020B0300000000000000" pitchFamily="34" charset="-128"/>
                </a:rPr>
                <a:t>only</a:t>
              </a:r>
              <a:r>
                <a:rPr lang="en-US" altLang="en-US" sz="2000">
                  <a:solidFill>
                    <a:schemeClr val="bg2"/>
                  </a:solidFill>
                  <a:ea typeface="ヒラギノ角ゴ Pro W3" panose="020B0300000000000000" pitchFamily="34" charset="-128"/>
                </a:rPr>
                <a:t> is optimum for D/r</a:t>
              </a:r>
              <a:r>
                <a:rPr lang="en-US" altLang="en-US" sz="2000" baseline="-25000">
                  <a:solidFill>
                    <a:schemeClr val="bg2"/>
                  </a:solidFill>
                  <a:ea typeface="ヒラギノ角ゴ Pro W3" panose="020B0300000000000000" pitchFamily="34" charset="-128"/>
                </a:rPr>
                <a:t>0</a:t>
              </a:r>
              <a:r>
                <a:rPr lang="en-US" altLang="en-US" sz="2000">
                  <a:solidFill>
                    <a:schemeClr val="bg2"/>
                  </a:solidFill>
                  <a:ea typeface="ヒラギノ角ゴ Pro W3" panose="020B0300000000000000" pitchFamily="34" charset="-128"/>
                </a:rPr>
                <a:t> ~ 1 - 3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5596ACD7-30CB-6F45-98DB-AF958E035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127000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Summary, Image Motion Effects (1)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AE145FC0-6328-614F-9DA0-FA18DB0EB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Image motion</a:t>
            </a:r>
          </a:p>
          <a:p>
            <a:pPr lvl="1">
              <a:spcBef>
                <a:spcPct val="80000"/>
              </a:spcBef>
            </a:pPr>
            <a:r>
              <a:rPr lang="en-US" altLang="en-US" b="0">
                <a:ea typeface="ヒラギノ角ゴ Pro W3" panose="020B0300000000000000" pitchFamily="34" charset="-128"/>
              </a:rPr>
              <a:t>Broadens core of AO PSF</a:t>
            </a:r>
          </a:p>
          <a:p>
            <a:pPr lvl="1">
              <a:spcBef>
                <a:spcPct val="80000"/>
              </a:spcBef>
            </a:pPr>
            <a:r>
              <a:rPr lang="en-US" altLang="en-US" b="0">
                <a:ea typeface="ヒラギノ角ゴ Pro W3" panose="020B0300000000000000" pitchFamily="34" charset="-128"/>
              </a:rPr>
              <a:t>Contributes to Strehl degradation differently than high-order aberrations</a:t>
            </a:r>
          </a:p>
          <a:p>
            <a:pPr lvl="1">
              <a:spcBef>
                <a:spcPct val="80000"/>
              </a:spcBef>
            </a:pPr>
            <a:r>
              <a:rPr lang="en-US" altLang="en-US" b="0">
                <a:ea typeface="ヒラギノ角ゴ Pro W3" panose="020B0300000000000000" pitchFamily="34" charset="-128"/>
              </a:rPr>
              <a:t>Effect on Strehl ratio can be quite large: crucial to correct tip-tilt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A68CDE4-58D4-5843-A503-E204C0D21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Summary, Image Motion Effects (2)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F56C7DE8-6F52-CD46-998C-C5CA98BED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500" y="1600200"/>
            <a:ext cx="85344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0">
                <a:ea typeface="ヒラギノ角ゴ Pro W3" panose="020B0300000000000000" pitchFamily="34" charset="-128"/>
              </a:rPr>
              <a:t>Image motion can be large, </a:t>
            </a:r>
            <a:r>
              <a:rPr lang="en-US" altLang="en-US" sz="2000" b="0" u="sng">
                <a:ea typeface="ヒラギノ角ゴ Pro W3" panose="020B0300000000000000" pitchFamily="34" charset="-128"/>
              </a:rPr>
              <a:t>if</a:t>
            </a:r>
            <a:r>
              <a:rPr lang="en-US" altLang="en-US" sz="2000" b="0">
                <a:ea typeface="ヒラギノ角ゴ Pro W3" panose="020B0300000000000000" pitchFamily="34" charset="-128"/>
              </a:rPr>
              <a:t> not compensated</a:t>
            </a:r>
          </a:p>
          <a:p>
            <a:pPr lvl="1">
              <a:lnSpc>
                <a:spcPct val="90000"/>
              </a:lnSpc>
            </a:pPr>
            <a:r>
              <a:rPr lang="en-US" altLang="en-US" sz="2000" b="0">
                <a:ea typeface="ヒラギノ角ゴ Pro W3" panose="020B0300000000000000" pitchFamily="34" charset="-128"/>
              </a:rPr>
              <a:t>Keck, </a:t>
            </a:r>
            <a:r>
              <a:rPr lang="en-US" altLang="en-US" sz="2000" b="0">
                <a:latin typeface="Symbol" pitchFamily="2" charset="2"/>
                <a:ea typeface="ヒラギノ角ゴ Pro W3" panose="020B0300000000000000" pitchFamily="34" charset="-128"/>
              </a:rPr>
              <a:t>λ </a:t>
            </a:r>
            <a:r>
              <a:rPr lang="en-US" altLang="en-US" sz="2000" b="0">
                <a:ea typeface="ヒラギノ角ゴ Pro W3" panose="020B0300000000000000" pitchFamily="34" charset="-128"/>
              </a:rPr>
              <a:t>= 1 micron,  </a:t>
            </a:r>
            <a:r>
              <a:rPr lang="en-US" altLang="en-US" sz="2000" b="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sz="2000" b="0" i="1" baseline="-25000">
                <a:latin typeface="Symbol" pitchFamily="2" charset="2"/>
                <a:ea typeface="ヒラギノ角ゴ Pro W3" panose="020B0300000000000000" pitchFamily="34" charset="-128"/>
              </a:rPr>
              <a:t>α</a:t>
            </a:r>
            <a:r>
              <a:rPr lang="en-US" altLang="en-US" sz="2000" b="0" i="1">
                <a:ea typeface="ヒラギノ角ゴ Pro W3" panose="020B0300000000000000" pitchFamily="34" charset="-128"/>
              </a:rPr>
              <a:t> = 0.5 arc sec</a:t>
            </a:r>
          </a:p>
          <a:p>
            <a:pPr>
              <a:lnSpc>
                <a:spcPct val="90000"/>
              </a:lnSpc>
            </a:pPr>
            <a:r>
              <a:rPr lang="en-US" altLang="en-US" sz="2000" b="0">
                <a:ea typeface="ヒラギノ角ゴ Pro W3" panose="020B0300000000000000" pitchFamily="34" charset="-128"/>
              </a:rPr>
              <a:t>Enters computation of overall Strehl ratio differently than higher order wavefront errors</a:t>
            </a:r>
          </a:p>
          <a:p>
            <a:pPr>
              <a:lnSpc>
                <a:spcPct val="90000"/>
              </a:lnSpc>
            </a:pPr>
            <a:r>
              <a:rPr lang="en-US" altLang="en-US" sz="2000" b="0">
                <a:ea typeface="ヒラギノ角ゴ Pro W3" panose="020B0300000000000000" pitchFamily="34" charset="-128"/>
              </a:rPr>
              <a:t>Lowers peak intensity of core by F</a:t>
            </a:r>
            <a:r>
              <a:rPr lang="en-US" altLang="en-US" sz="2000" b="0" baseline="-25000">
                <a:ea typeface="ヒラギノ角ゴ Pro W3" panose="020B0300000000000000" pitchFamily="34" charset="-128"/>
              </a:rPr>
              <a:t>c</a:t>
            </a:r>
            <a:r>
              <a:rPr lang="en-US" altLang="en-US" sz="2000" b="0" baseline="30000">
                <a:ea typeface="ヒラギノ角ゴ Pro W3" panose="020B0300000000000000" pitchFamily="34" charset="-128"/>
              </a:rPr>
              <a:t>-1</a:t>
            </a:r>
            <a:r>
              <a:rPr lang="en-US" altLang="en-US" sz="2000" b="0">
                <a:ea typeface="ヒラギノ角ゴ Pro W3" panose="020B0300000000000000" pitchFamily="34" charset="-128"/>
              </a:rPr>
              <a:t> ~ 1 / 0.002 = 500 x</a:t>
            </a:r>
          </a:p>
          <a:p>
            <a:pPr>
              <a:lnSpc>
                <a:spcPct val="90000"/>
              </a:lnSpc>
            </a:pPr>
            <a:r>
              <a:rPr lang="en-US" altLang="en-US" sz="2000" b="0">
                <a:ea typeface="ヒラギノ角ゴ Pro W3" panose="020B0300000000000000" pitchFamily="34" charset="-128"/>
              </a:rPr>
              <a:t>Halo is much less affected:</a:t>
            </a:r>
          </a:p>
          <a:p>
            <a:pPr lvl="1">
              <a:lnSpc>
                <a:spcPct val="90000"/>
              </a:lnSpc>
            </a:pPr>
            <a:r>
              <a:rPr lang="en-US" altLang="en-US" sz="2000" b="0">
                <a:ea typeface="ヒラギノ角ゴ Pro W3" panose="020B0300000000000000" pitchFamily="34" charset="-128"/>
              </a:rPr>
              <a:t>Peak intensity decreased by 0.93</a:t>
            </a:r>
          </a:p>
          <a:p>
            <a:pPr lvl="1">
              <a:lnSpc>
                <a:spcPct val="90000"/>
              </a:lnSpc>
            </a:pPr>
            <a:r>
              <a:rPr lang="en-US" altLang="en-US" sz="2000" b="0">
                <a:ea typeface="ヒラギノ角ゴ Pro W3" panose="020B0300000000000000" pitchFamily="34" charset="-128"/>
              </a:rPr>
              <a:t>Halo diameter increased by 1.04</a:t>
            </a:r>
          </a:p>
        </p:txBody>
      </p:sp>
      <p:grpSp>
        <p:nvGrpSpPr>
          <p:cNvPr id="36867" name="Group 7">
            <a:extLst>
              <a:ext uri="{FF2B5EF4-FFF2-40B4-BE49-F238E27FC236}">
                <a16:creationId xmlns:a16="http://schemas.microsoft.com/office/drawing/2014/main" id="{EA9C7B4A-134E-2443-B3F1-D1B85B31982A}"/>
              </a:ext>
            </a:extLst>
          </p:cNvPr>
          <p:cNvGrpSpPr>
            <a:grpSpLocks/>
          </p:cNvGrpSpPr>
          <p:nvPr/>
        </p:nvGrpSpPr>
        <p:grpSpPr bwMode="auto">
          <a:xfrm>
            <a:off x="4508500" y="4000500"/>
            <a:ext cx="4356100" cy="1930400"/>
            <a:chOff x="1200" y="2928"/>
            <a:chExt cx="3360" cy="1248"/>
          </a:xfrm>
        </p:grpSpPr>
        <p:sp>
          <p:nvSpPr>
            <p:cNvPr id="36868" name="Freeform 4">
              <a:extLst>
                <a:ext uri="{FF2B5EF4-FFF2-40B4-BE49-F238E27FC236}">
                  <a16:creationId xmlns:a16="http://schemas.microsoft.com/office/drawing/2014/main" id="{DC6567E2-09C6-D041-8CE4-526F5DAB7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928"/>
              <a:ext cx="3216" cy="1248"/>
            </a:xfrm>
            <a:custGeom>
              <a:avLst/>
              <a:gdLst>
                <a:gd name="T0" fmla="*/ 0 w 3120"/>
                <a:gd name="T1" fmla="*/ 1400 h 1224"/>
                <a:gd name="T2" fmla="*/ 189 w 3120"/>
                <a:gd name="T3" fmla="*/ 1286 h 1224"/>
                <a:gd name="T4" fmla="*/ 505 w 3120"/>
                <a:gd name="T5" fmla="*/ 1229 h 1224"/>
                <a:gd name="T6" fmla="*/ 1072 w 3120"/>
                <a:gd name="T7" fmla="*/ 1172 h 1224"/>
                <a:gd name="T8" fmla="*/ 1639 w 3120"/>
                <a:gd name="T9" fmla="*/ 1114 h 1224"/>
                <a:gd name="T10" fmla="*/ 1892 w 3120"/>
                <a:gd name="T11" fmla="*/ 371 h 1224"/>
                <a:gd name="T12" fmla="*/ 2017 w 3120"/>
                <a:gd name="T13" fmla="*/ 85 h 1224"/>
                <a:gd name="T14" fmla="*/ 2080 w 3120"/>
                <a:gd name="T15" fmla="*/ 143 h 1224"/>
                <a:gd name="T16" fmla="*/ 2207 w 3120"/>
                <a:gd name="T17" fmla="*/ 943 h 1224"/>
                <a:gd name="T18" fmla="*/ 2584 w 3120"/>
                <a:gd name="T19" fmla="*/ 1172 h 1224"/>
                <a:gd name="T20" fmla="*/ 3215 w 3120"/>
                <a:gd name="T21" fmla="*/ 1229 h 1224"/>
                <a:gd name="T22" fmla="*/ 3783 w 3120"/>
                <a:gd name="T23" fmla="*/ 1229 h 1224"/>
                <a:gd name="T24" fmla="*/ 4035 w 3120"/>
                <a:gd name="T25" fmla="*/ 1400 h 1224"/>
                <a:gd name="T26" fmla="*/ 4098 w 3120"/>
                <a:gd name="T27" fmla="*/ 1456 h 12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20"/>
                <a:gd name="T43" fmla="*/ 0 h 1224"/>
                <a:gd name="T44" fmla="*/ 3120 w 3120"/>
                <a:gd name="T45" fmla="*/ 1224 h 12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20" h="1224">
                  <a:moveTo>
                    <a:pt x="0" y="1176"/>
                  </a:moveTo>
                  <a:cubicBezTo>
                    <a:pt x="40" y="1139"/>
                    <a:pt x="80" y="1103"/>
                    <a:pt x="144" y="1080"/>
                  </a:cubicBezTo>
                  <a:cubicBezTo>
                    <a:pt x="207" y="1056"/>
                    <a:pt x="272" y="1048"/>
                    <a:pt x="384" y="1032"/>
                  </a:cubicBezTo>
                  <a:cubicBezTo>
                    <a:pt x="496" y="1016"/>
                    <a:pt x="672" y="999"/>
                    <a:pt x="816" y="984"/>
                  </a:cubicBezTo>
                  <a:cubicBezTo>
                    <a:pt x="959" y="968"/>
                    <a:pt x="1144" y="1047"/>
                    <a:pt x="1248" y="936"/>
                  </a:cubicBezTo>
                  <a:cubicBezTo>
                    <a:pt x="1351" y="824"/>
                    <a:pt x="1392" y="455"/>
                    <a:pt x="1440" y="312"/>
                  </a:cubicBezTo>
                  <a:cubicBezTo>
                    <a:pt x="1487" y="168"/>
                    <a:pt x="1512" y="104"/>
                    <a:pt x="1536" y="72"/>
                  </a:cubicBezTo>
                  <a:cubicBezTo>
                    <a:pt x="1560" y="40"/>
                    <a:pt x="1560" y="0"/>
                    <a:pt x="1584" y="120"/>
                  </a:cubicBezTo>
                  <a:cubicBezTo>
                    <a:pt x="1608" y="240"/>
                    <a:pt x="1616" y="648"/>
                    <a:pt x="1680" y="792"/>
                  </a:cubicBezTo>
                  <a:cubicBezTo>
                    <a:pt x="1743" y="935"/>
                    <a:pt x="1840" y="944"/>
                    <a:pt x="1968" y="984"/>
                  </a:cubicBezTo>
                  <a:cubicBezTo>
                    <a:pt x="2096" y="1024"/>
                    <a:pt x="2296" y="1024"/>
                    <a:pt x="2448" y="1032"/>
                  </a:cubicBezTo>
                  <a:cubicBezTo>
                    <a:pt x="2599" y="1039"/>
                    <a:pt x="2776" y="1008"/>
                    <a:pt x="2880" y="1032"/>
                  </a:cubicBezTo>
                  <a:cubicBezTo>
                    <a:pt x="2984" y="1056"/>
                    <a:pt x="3032" y="1144"/>
                    <a:pt x="3072" y="1176"/>
                  </a:cubicBezTo>
                  <a:cubicBezTo>
                    <a:pt x="3112" y="1208"/>
                    <a:pt x="3112" y="1216"/>
                    <a:pt x="3120" y="1224"/>
                  </a:cubicBezTo>
                </a:path>
              </a:pathLst>
            </a:custGeom>
            <a:noFill/>
            <a:ln w="28575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69" name="Freeform 5">
              <a:extLst>
                <a:ext uri="{FF2B5EF4-FFF2-40B4-BE49-F238E27FC236}">
                  <a16:creationId xmlns:a16="http://schemas.microsoft.com/office/drawing/2014/main" id="{1A141696-9D50-CF41-99ED-CE3F1BA58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928"/>
              <a:ext cx="3216" cy="1248"/>
            </a:xfrm>
            <a:custGeom>
              <a:avLst/>
              <a:gdLst>
                <a:gd name="T0" fmla="*/ 0 w 3120"/>
                <a:gd name="T1" fmla="*/ 1400 h 1224"/>
                <a:gd name="T2" fmla="*/ 189 w 3120"/>
                <a:gd name="T3" fmla="*/ 1286 h 1224"/>
                <a:gd name="T4" fmla="*/ 505 w 3120"/>
                <a:gd name="T5" fmla="*/ 1229 h 1224"/>
                <a:gd name="T6" fmla="*/ 1072 w 3120"/>
                <a:gd name="T7" fmla="*/ 1172 h 1224"/>
                <a:gd name="T8" fmla="*/ 1639 w 3120"/>
                <a:gd name="T9" fmla="*/ 1114 h 1224"/>
                <a:gd name="T10" fmla="*/ 1892 w 3120"/>
                <a:gd name="T11" fmla="*/ 371 h 1224"/>
                <a:gd name="T12" fmla="*/ 2017 w 3120"/>
                <a:gd name="T13" fmla="*/ 85 h 1224"/>
                <a:gd name="T14" fmla="*/ 2080 w 3120"/>
                <a:gd name="T15" fmla="*/ 143 h 1224"/>
                <a:gd name="T16" fmla="*/ 2207 w 3120"/>
                <a:gd name="T17" fmla="*/ 943 h 1224"/>
                <a:gd name="T18" fmla="*/ 2584 w 3120"/>
                <a:gd name="T19" fmla="*/ 1172 h 1224"/>
                <a:gd name="T20" fmla="*/ 3215 w 3120"/>
                <a:gd name="T21" fmla="*/ 1229 h 1224"/>
                <a:gd name="T22" fmla="*/ 3783 w 3120"/>
                <a:gd name="T23" fmla="*/ 1229 h 1224"/>
                <a:gd name="T24" fmla="*/ 4035 w 3120"/>
                <a:gd name="T25" fmla="*/ 1400 h 1224"/>
                <a:gd name="T26" fmla="*/ 4098 w 3120"/>
                <a:gd name="T27" fmla="*/ 1456 h 12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20"/>
                <a:gd name="T43" fmla="*/ 0 h 1224"/>
                <a:gd name="T44" fmla="*/ 3120 w 3120"/>
                <a:gd name="T45" fmla="*/ 1224 h 12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20" h="1224">
                  <a:moveTo>
                    <a:pt x="0" y="1176"/>
                  </a:moveTo>
                  <a:cubicBezTo>
                    <a:pt x="40" y="1139"/>
                    <a:pt x="80" y="1103"/>
                    <a:pt x="144" y="1080"/>
                  </a:cubicBezTo>
                  <a:cubicBezTo>
                    <a:pt x="207" y="1056"/>
                    <a:pt x="272" y="1048"/>
                    <a:pt x="384" y="1032"/>
                  </a:cubicBezTo>
                  <a:cubicBezTo>
                    <a:pt x="496" y="1016"/>
                    <a:pt x="672" y="999"/>
                    <a:pt x="816" y="984"/>
                  </a:cubicBezTo>
                  <a:cubicBezTo>
                    <a:pt x="959" y="968"/>
                    <a:pt x="1144" y="1047"/>
                    <a:pt x="1248" y="936"/>
                  </a:cubicBezTo>
                  <a:cubicBezTo>
                    <a:pt x="1351" y="824"/>
                    <a:pt x="1392" y="455"/>
                    <a:pt x="1440" y="312"/>
                  </a:cubicBezTo>
                  <a:cubicBezTo>
                    <a:pt x="1487" y="168"/>
                    <a:pt x="1512" y="104"/>
                    <a:pt x="1536" y="72"/>
                  </a:cubicBezTo>
                  <a:cubicBezTo>
                    <a:pt x="1560" y="40"/>
                    <a:pt x="1560" y="0"/>
                    <a:pt x="1584" y="120"/>
                  </a:cubicBezTo>
                  <a:cubicBezTo>
                    <a:pt x="1608" y="240"/>
                    <a:pt x="1616" y="648"/>
                    <a:pt x="1680" y="792"/>
                  </a:cubicBezTo>
                  <a:cubicBezTo>
                    <a:pt x="1743" y="935"/>
                    <a:pt x="1840" y="944"/>
                    <a:pt x="1968" y="984"/>
                  </a:cubicBezTo>
                  <a:cubicBezTo>
                    <a:pt x="2096" y="1024"/>
                    <a:pt x="2296" y="1024"/>
                    <a:pt x="2448" y="1032"/>
                  </a:cubicBezTo>
                  <a:cubicBezTo>
                    <a:pt x="2599" y="1039"/>
                    <a:pt x="2776" y="1008"/>
                    <a:pt x="2880" y="1032"/>
                  </a:cubicBezTo>
                  <a:cubicBezTo>
                    <a:pt x="2984" y="1056"/>
                    <a:pt x="3032" y="1144"/>
                    <a:pt x="3072" y="1176"/>
                  </a:cubicBezTo>
                  <a:cubicBezTo>
                    <a:pt x="3112" y="1208"/>
                    <a:pt x="3112" y="1216"/>
                    <a:pt x="3120" y="1224"/>
                  </a:cubicBezTo>
                </a:path>
              </a:pathLst>
            </a:custGeom>
            <a:noFill/>
            <a:ln w="28575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70" name="Line 6">
              <a:extLst>
                <a:ext uri="{FF2B5EF4-FFF2-40B4-BE49-F238E27FC236}">
                  <a16:creationId xmlns:a16="http://schemas.microsoft.com/office/drawing/2014/main" id="{625AF22B-3181-F34C-84CD-B2D1D8027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45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C92B-B9D7-4A48-ADEF-0AA905E9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How to correct for image motion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6E7241D-9072-1949-8C61-810BBCB873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025" y="1446213"/>
            <a:ext cx="8656638" cy="4876800"/>
          </a:xfrm>
        </p:spPr>
        <p:txBody>
          <a:bodyPr/>
          <a:lstStyle/>
          <a:p>
            <a:r>
              <a:rPr lang="en-US" altLang="en-US" b="0">
                <a:ea typeface="ヒラギノ角ゴ Pro W3" panose="020B0300000000000000" pitchFamily="34" charset="-128"/>
              </a:rPr>
              <a:t>Natural guide star AO:</a:t>
            </a:r>
          </a:p>
          <a:p>
            <a:pPr lvl="1"/>
            <a:r>
              <a:rPr lang="en-US" altLang="en-US" b="0">
                <a:ea typeface="ヒラギノ角ゴ Pro W3" panose="020B0300000000000000" pitchFamily="34" charset="-128"/>
              </a:rPr>
              <a:t>From wavefront sensor information, filter out all higher order modes, left with overall tip-tilt</a:t>
            </a:r>
          </a:p>
          <a:p>
            <a:pPr lvl="1"/>
            <a:r>
              <a:rPr lang="en-US" altLang="en-US" b="0">
                <a:ea typeface="ヒラギノ角ゴ Pro W3" panose="020B0300000000000000" pitchFamily="34" charset="-128"/>
              </a:rPr>
              <a:t>Correct this tip-tilt with a </a:t>
            </a:r>
            <a:r>
              <a:rPr lang="ja-JP" altLang="en-US" b="0">
                <a:ea typeface="ヒラギノ角ゴ Pro W3" panose="020B0300000000000000" pitchFamily="34" charset="-128"/>
              </a:rPr>
              <a:t>“</a:t>
            </a:r>
            <a:r>
              <a:rPr lang="en-US" altLang="ja-JP" b="0">
                <a:ea typeface="ヒラギノ角ゴ Pro W3" panose="020B0300000000000000" pitchFamily="34" charset="-128"/>
              </a:rPr>
              <a:t>tip-tilt mirror</a:t>
            </a:r>
            <a:r>
              <a:rPr lang="ja-JP" altLang="en-US" b="0">
                <a:ea typeface="ヒラギノ角ゴ Pro W3" panose="020B0300000000000000" pitchFamily="34" charset="-128"/>
              </a:rPr>
              <a:t>”</a:t>
            </a:r>
            <a:endParaRPr lang="en-US" altLang="ja-JP" b="0">
              <a:ea typeface="ヒラギノ角ゴ Pro W3" panose="020B0300000000000000" pitchFamily="34" charset="-128"/>
            </a:endParaRPr>
          </a:p>
          <a:p>
            <a:r>
              <a:rPr lang="en-US" altLang="en-US" b="0">
                <a:ea typeface="ヒラギノ角ゴ Pro W3" panose="020B0300000000000000" pitchFamily="34" charset="-128"/>
              </a:rPr>
              <a:t>Laser guide star AO:</a:t>
            </a:r>
          </a:p>
          <a:p>
            <a:pPr lvl="1">
              <a:spcBef>
                <a:spcPts val="1638"/>
              </a:spcBef>
            </a:pPr>
            <a:r>
              <a:rPr lang="en-US" altLang="en-US" b="0">
                <a:ea typeface="ヒラギノ角ゴ Pro W3" panose="020B0300000000000000" pitchFamily="34" charset="-128"/>
              </a:rPr>
              <a:t>Can use laser to correct for high-order aberrations but not for image motion (laser goes both up and down thru atmosphere, hence moves relative to stars)</a:t>
            </a:r>
          </a:p>
          <a:p>
            <a:pPr lvl="1">
              <a:spcBef>
                <a:spcPts val="1638"/>
              </a:spcBef>
            </a:pPr>
            <a:r>
              <a:rPr lang="en-US" altLang="en-US" b="0">
                <a:ea typeface="ヒラギノ角ゴ Pro W3" panose="020B0300000000000000" pitchFamily="34" charset="-128"/>
              </a:rPr>
              <a:t>So LGS AO needs to have a so-called </a:t>
            </a:r>
            <a:r>
              <a:rPr lang="ja-JP" altLang="en-US" b="0">
                <a:ea typeface="ヒラギノ角ゴ Pro W3" panose="020B0300000000000000" pitchFamily="34" charset="-128"/>
              </a:rPr>
              <a:t>“</a:t>
            </a:r>
            <a:r>
              <a:rPr lang="en-US" altLang="ja-JP" b="0">
                <a:ea typeface="ヒラギノ角ゴ Pro W3" panose="020B0300000000000000" pitchFamily="34" charset="-128"/>
              </a:rPr>
              <a:t>tip-tilt star</a:t>
            </a:r>
            <a:r>
              <a:rPr lang="ja-JP" altLang="en-US" b="0">
                <a:ea typeface="ヒラギノ角ゴ Pro W3" panose="020B0300000000000000" pitchFamily="34" charset="-128"/>
              </a:rPr>
              <a:t>”</a:t>
            </a:r>
            <a:r>
              <a:rPr lang="en-US" altLang="ja-JP" b="0">
                <a:ea typeface="ヒラギノ角ゴ Pro W3" panose="020B0300000000000000" pitchFamily="34" charset="-128"/>
              </a:rPr>
              <a:t> within roughly an arc min of target.</a:t>
            </a:r>
          </a:p>
          <a:p>
            <a:pPr lvl="1">
              <a:spcBef>
                <a:spcPts val="1638"/>
              </a:spcBef>
            </a:pPr>
            <a:r>
              <a:rPr lang="en-US" altLang="en-US" b="0">
                <a:ea typeface="ヒラギノ角ゴ Pro W3" panose="020B0300000000000000" pitchFamily="34" charset="-128"/>
              </a:rPr>
              <a:t>Can be faint: down to 18-19</a:t>
            </a:r>
            <a:r>
              <a:rPr lang="en-US" altLang="en-US" b="0" baseline="30000">
                <a:ea typeface="ヒラギノ角ゴ Pro W3" panose="020B0300000000000000" pitchFamily="34" charset="-128"/>
              </a:rPr>
              <a:t>th</a:t>
            </a:r>
            <a:r>
              <a:rPr lang="en-US" altLang="en-US" b="0">
                <a:ea typeface="ヒラギノ角ゴ Pro W3" panose="020B0300000000000000" pitchFamily="34" charset="-128"/>
              </a:rPr>
              <a:t> magnitude will work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6A36-9A0B-ED4B-AD77-514FF79C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Implications of image motion for AO system design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D9C43E3F-18B3-8340-960A-F9BB8D147B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>
                <a:ea typeface="ヒラギノ角ゴ Pro W3" panose="020B0300000000000000" pitchFamily="34" charset="-128"/>
              </a:rPr>
              <a:t>Impact of image motion will be different, depending on the science you want to do</a:t>
            </a:r>
          </a:p>
          <a:p>
            <a:r>
              <a:rPr lang="en-US" altLang="en-US" b="0">
                <a:ea typeface="ヒラギノ角ゴ Pro W3" panose="020B0300000000000000" pitchFamily="34" charset="-128"/>
              </a:rPr>
              <a:t>Example 1: Search for planets around nearby stars</a:t>
            </a:r>
          </a:p>
          <a:p>
            <a:pPr lvl="1"/>
            <a:r>
              <a:rPr lang="en-US" altLang="en-US" b="0">
                <a:ea typeface="ヒラギノ角ゴ Pro W3" panose="020B0300000000000000" pitchFamily="34" charset="-128"/>
              </a:rPr>
              <a:t>You can use the star itself for tip-tilt info</a:t>
            </a:r>
          </a:p>
          <a:p>
            <a:pPr lvl="1"/>
            <a:r>
              <a:rPr lang="en-US" altLang="en-US" b="0">
                <a:ea typeface="ヒラギノ角ゴ Pro W3" panose="020B0300000000000000" pitchFamily="34" charset="-128"/>
              </a:rPr>
              <a:t>Little negative impact of image motion smearing</a:t>
            </a:r>
          </a:p>
          <a:p>
            <a:r>
              <a:rPr lang="en-US" altLang="en-US" b="0">
                <a:ea typeface="ヒラギノ角ゴ Pro W3" panose="020B0300000000000000" pitchFamily="34" charset="-128"/>
              </a:rPr>
              <a:t>Example 2: Studies of high-redshift galaxies</a:t>
            </a:r>
          </a:p>
          <a:p>
            <a:pPr lvl="1"/>
            <a:r>
              <a:rPr lang="en-US" altLang="en-US" b="0">
                <a:ea typeface="ヒラギノ角ゴ Pro W3" panose="020B0300000000000000" pitchFamily="34" charset="-128"/>
              </a:rPr>
              <a:t>Sufficiently bright tip-tilt stars will be rare</a:t>
            </a:r>
          </a:p>
          <a:p>
            <a:pPr lvl="1"/>
            <a:r>
              <a:rPr lang="en-US" altLang="en-US" b="0">
                <a:ea typeface="ヒラギノ角ゴ Pro W3" panose="020B0300000000000000" pitchFamily="34" charset="-128"/>
              </a:rPr>
              <a:t>Trade-off between fraction of sky where you can get adequate tip-tilt correction, and the amount of tolerable image-motion blurring</a:t>
            </a:r>
          </a:p>
          <a:p>
            <a:pPr lvl="2"/>
            <a:r>
              <a:rPr lang="en-US" altLang="en-US" b="0">
                <a:ea typeface="ヒラギノ角ゴ Pro W3" panose="020B0300000000000000" pitchFamily="34" charset="-128"/>
              </a:rPr>
              <a:t>High sky coverage </a:t>
            </a:r>
            <a:r>
              <a:rPr lang="en-US" altLang="en-US" b="0">
                <a:latin typeface="Wingdings" pitchFamily="2" charset="2"/>
              </a:rPr>
              <a:t></a:t>
            </a:r>
            <a:r>
              <a:rPr lang="en-US" altLang="en-US" b="0">
                <a:ea typeface="ヒラギノ角ゴ Pro W3" panose="020B0300000000000000" pitchFamily="34" charset="-128"/>
              </a:rPr>
              <a:t> fainter tip-tilt stars farther away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14B64E4-5962-7E47-8B18-4AE402FB5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Part One: Image motion </a:t>
            </a:r>
            <a:br>
              <a:rPr lang="en-US" altLang="en-US">
                <a:ea typeface="ヒラギノ角ゴ Pro W3" panose="020B0300000000000000" pitchFamily="34" charset="-128"/>
              </a:rPr>
            </a:br>
            <a:r>
              <a:rPr lang="en-US" altLang="en-US">
                <a:ea typeface="ヒラギノ角ゴ Pro W3" panose="020B0300000000000000" pitchFamily="34" charset="-128"/>
              </a:rPr>
              <a:t>and its effects on Strehl ratio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D7A228B7-2267-2440-A4C6-81B1767B1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2997200"/>
          </a:xfrm>
        </p:spPr>
        <p:txBody>
          <a:bodyPr/>
          <a:lstStyle/>
          <a:p>
            <a:r>
              <a:rPr lang="en-US" altLang="en-US" b="0">
                <a:ea typeface="ヒラギノ角ゴ Pro W3" panose="020B0300000000000000" pitchFamily="34" charset="-128"/>
              </a:rPr>
              <a:t>Sources of image motion:</a:t>
            </a:r>
          </a:p>
          <a:p>
            <a:pPr lvl="1"/>
            <a:r>
              <a:rPr lang="en-US" altLang="en-US" sz="2200" b="0">
                <a:ea typeface="ヒラギノ角ゴ Pro W3" panose="020B0300000000000000" pitchFamily="34" charset="-128"/>
              </a:rPr>
              <a:t>Telescope shake due to wind buffeting (hard to model </a:t>
            </a:r>
            <a:br>
              <a:rPr lang="en-US" altLang="en-US" sz="2200" b="0">
                <a:ea typeface="ヒラギノ角ゴ Pro W3" panose="020B0300000000000000" pitchFamily="34" charset="-128"/>
              </a:rPr>
            </a:br>
            <a:r>
              <a:rPr lang="en-US" altLang="en-US" sz="2200" b="0" i="1">
                <a:ea typeface="ヒラギノ角ゴ Pro W3" panose="020B0300000000000000" pitchFamily="34" charset="-128"/>
              </a:rPr>
              <a:t>a priori – </a:t>
            </a:r>
            <a:r>
              <a:rPr lang="en-US" altLang="en-US" sz="2200" b="0">
                <a:ea typeface="ヒラギノ角ゴ Pro W3" panose="020B0300000000000000" pitchFamily="34" charset="-128"/>
              </a:rPr>
              <a:t>depends on telescope, dome, …</a:t>
            </a:r>
            <a:r>
              <a:rPr lang="en-US" altLang="en-US" sz="2200" b="0" i="1">
                <a:ea typeface="ヒラギノ角ゴ Pro W3" panose="020B0300000000000000" pitchFamily="34" charset="-128"/>
              </a:rPr>
              <a:t>)</a:t>
            </a:r>
            <a:endParaRPr lang="en-US" altLang="en-US" sz="2200" b="0">
              <a:ea typeface="ヒラギノ角ゴ Pro W3" panose="020B0300000000000000" pitchFamily="34" charset="-128"/>
            </a:endParaRPr>
          </a:p>
          <a:p>
            <a:pPr lvl="1"/>
            <a:r>
              <a:rPr lang="en-US" altLang="en-US" sz="2200" b="0">
                <a:ea typeface="ヒラギノ角ゴ Pro W3" panose="020B0300000000000000" pitchFamily="34" charset="-128"/>
              </a:rPr>
              <a:t>Atmospheric turbulence</a:t>
            </a:r>
          </a:p>
          <a:p>
            <a:r>
              <a:rPr lang="en-US" altLang="en-US" b="0">
                <a:ea typeface="ヒラギノ角ゴ Pro W3" panose="020B0300000000000000" pitchFamily="34" charset="-128"/>
              </a:rPr>
              <a:t>Image motion due to turbulence:</a:t>
            </a:r>
          </a:p>
          <a:p>
            <a:pPr lvl="1"/>
            <a:r>
              <a:rPr lang="en-US" altLang="en-US" sz="2200" b="0">
                <a:ea typeface="ヒラギノ角ゴ Pro W3" panose="020B0300000000000000" pitchFamily="34" charset="-128"/>
              </a:rPr>
              <a:t>Sensitive to atm. inhomogenities &gt; telescope diam. D </a:t>
            </a:r>
          </a:p>
          <a:p>
            <a:pPr lvl="1"/>
            <a:r>
              <a:rPr lang="en-US" altLang="en-US" sz="2200" b="0">
                <a:ea typeface="ヒラギノ角ゴ Pro W3" panose="020B0300000000000000" pitchFamily="34" charset="-128"/>
              </a:rPr>
              <a:t>Hence reduced if </a:t>
            </a:r>
            <a:r>
              <a:rPr lang="ja-JP" altLang="en-US" sz="2200" b="0">
                <a:ea typeface="ヒラギノ角ゴ Pro W3" panose="020B0300000000000000" pitchFamily="34" charset="-128"/>
              </a:rPr>
              <a:t>“</a:t>
            </a:r>
            <a:r>
              <a:rPr lang="en-US" altLang="ja-JP" sz="2200" b="0">
                <a:ea typeface="ヒラギノ角ゴ Pro W3" panose="020B0300000000000000" pitchFamily="34" charset="-128"/>
              </a:rPr>
              <a:t>outer scale</a:t>
            </a:r>
            <a:r>
              <a:rPr lang="ja-JP" altLang="en-US" sz="2200" b="0">
                <a:ea typeface="ヒラギノ角ゴ Pro W3" panose="020B0300000000000000" pitchFamily="34" charset="-128"/>
              </a:rPr>
              <a:t>”</a:t>
            </a:r>
            <a:r>
              <a:rPr lang="en-US" altLang="ja-JP" sz="2200" b="0">
                <a:ea typeface="ヒラギノ角ゴ Pro W3" panose="020B0300000000000000" pitchFamily="34" charset="-128"/>
              </a:rPr>
              <a:t> of turbulence is ≤ D</a:t>
            </a:r>
          </a:p>
          <a:p>
            <a:pPr lvl="1"/>
            <a:endParaRPr lang="en-US" altLang="en-US" sz="2000">
              <a:ea typeface="ヒラギノ角ゴ Pro W3" panose="020B0300000000000000" pitchFamily="34" charset="-128"/>
            </a:endParaRPr>
          </a:p>
        </p:txBody>
      </p:sp>
      <p:grpSp>
        <p:nvGrpSpPr>
          <p:cNvPr id="6147" name="Group 15">
            <a:extLst>
              <a:ext uri="{FF2B5EF4-FFF2-40B4-BE49-F238E27FC236}">
                <a16:creationId xmlns:a16="http://schemas.microsoft.com/office/drawing/2014/main" id="{937B84F9-A3FE-5B41-ADEB-8521BE99AED5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5981700"/>
            <a:ext cx="1485900" cy="317500"/>
            <a:chOff x="1552" y="3768"/>
            <a:chExt cx="936" cy="200"/>
          </a:xfrm>
        </p:grpSpPr>
        <p:sp>
          <p:nvSpPr>
            <p:cNvPr id="6152" name="Line 7">
              <a:extLst>
                <a:ext uri="{FF2B5EF4-FFF2-40B4-BE49-F238E27FC236}">
                  <a16:creationId xmlns:a16="http://schemas.microsoft.com/office/drawing/2014/main" id="{98DEED28-ED1C-CC42-9BFB-B9F97006A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2" y="3768"/>
              <a:ext cx="0" cy="18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" name="Group 14">
              <a:extLst>
                <a:ext uri="{FF2B5EF4-FFF2-40B4-BE49-F238E27FC236}">
                  <a16:creationId xmlns:a16="http://schemas.microsoft.com/office/drawing/2014/main" id="{1AC743ED-2141-7C4B-A46B-5B79F861F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2" y="3776"/>
              <a:ext cx="936" cy="192"/>
              <a:chOff x="2128" y="3824"/>
              <a:chExt cx="936" cy="192"/>
            </a:xfrm>
          </p:grpSpPr>
          <p:sp>
            <p:nvSpPr>
              <p:cNvPr id="6154" name="Line 8">
                <a:extLst>
                  <a:ext uri="{FF2B5EF4-FFF2-40B4-BE49-F238E27FC236}">
                    <a16:creationId xmlns:a16="http://schemas.microsoft.com/office/drawing/2014/main" id="{A5DEB8D6-8C26-F741-802F-37B650ECE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6" y="3856"/>
                <a:ext cx="8" cy="15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55" name="Group 13">
                <a:extLst>
                  <a:ext uri="{FF2B5EF4-FFF2-40B4-BE49-F238E27FC236}">
                    <a16:creationId xmlns:a16="http://schemas.microsoft.com/office/drawing/2014/main" id="{9AC73C8A-43C9-F94D-A2D8-880788F43E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8" y="3824"/>
                <a:ext cx="928" cy="192"/>
                <a:chOff x="2128" y="3824"/>
                <a:chExt cx="1080" cy="192"/>
              </a:xfrm>
            </p:grpSpPr>
            <p:sp>
              <p:nvSpPr>
                <p:cNvPr id="6156" name="Freeform 6">
                  <a:extLst>
                    <a:ext uri="{FF2B5EF4-FFF2-40B4-BE49-F238E27FC236}">
                      <a16:creationId xmlns:a16="http://schemas.microsoft.com/office/drawing/2014/main" id="{E8C1F8C2-6E20-ED45-8535-67210AE38B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3824"/>
                  <a:ext cx="1064" cy="143"/>
                </a:xfrm>
                <a:custGeom>
                  <a:avLst/>
                  <a:gdLst>
                    <a:gd name="T0" fmla="*/ 0 w 1064"/>
                    <a:gd name="T1" fmla="*/ 0 h 143"/>
                    <a:gd name="T2" fmla="*/ 168 w 1064"/>
                    <a:gd name="T3" fmla="*/ 88 h 143"/>
                    <a:gd name="T4" fmla="*/ 352 w 1064"/>
                    <a:gd name="T5" fmla="*/ 128 h 143"/>
                    <a:gd name="T6" fmla="*/ 640 w 1064"/>
                    <a:gd name="T7" fmla="*/ 136 h 143"/>
                    <a:gd name="T8" fmla="*/ 920 w 1064"/>
                    <a:gd name="T9" fmla="*/ 88 h 143"/>
                    <a:gd name="T10" fmla="*/ 1064 w 1064"/>
                    <a:gd name="T11" fmla="*/ 32 h 1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4"/>
                    <a:gd name="T19" fmla="*/ 0 h 143"/>
                    <a:gd name="T20" fmla="*/ 1064 w 1064"/>
                    <a:gd name="T21" fmla="*/ 143 h 1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4" h="143">
                      <a:moveTo>
                        <a:pt x="0" y="0"/>
                      </a:moveTo>
                      <a:cubicBezTo>
                        <a:pt x="54" y="33"/>
                        <a:pt x="109" y="67"/>
                        <a:pt x="168" y="88"/>
                      </a:cubicBezTo>
                      <a:cubicBezTo>
                        <a:pt x="227" y="109"/>
                        <a:pt x="273" y="120"/>
                        <a:pt x="352" y="128"/>
                      </a:cubicBezTo>
                      <a:cubicBezTo>
                        <a:pt x="431" y="136"/>
                        <a:pt x="545" y="143"/>
                        <a:pt x="640" y="136"/>
                      </a:cubicBezTo>
                      <a:cubicBezTo>
                        <a:pt x="735" y="129"/>
                        <a:pt x="850" y="105"/>
                        <a:pt x="920" y="88"/>
                      </a:cubicBezTo>
                      <a:cubicBezTo>
                        <a:pt x="990" y="71"/>
                        <a:pt x="1040" y="41"/>
                        <a:pt x="1064" y="32"/>
                      </a:cubicBezTo>
                    </a:path>
                  </a:pathLst>
                </a:cu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" name="Line 9">
                  <a:extLst>
                    <a:ext uri="{FF2B5EF4-FFF2-40B4-BE49-F238E27FC236}">
                      <a16:creationId xmlns:a16="http://schemas.microsoft.com/office/drawing/2014/main" id="{DF117900-D859-E240-B17E-1606B7F46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4016"/>
                  <a:ext cx="1080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148" name="Group 12">
            <a:extLst>
              <a:ext uri="{FF2B5EF4-FFF2-40B4-BE49-F238E27FC236}">
                <a16:creationId xmlns:a16="http://schemas.microsoft.com/office/drawing/2014/main" id="{1E32448F-1676-5C42-A03D-0068B75226C5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5143500"/>
            <a:ext cx="8521700" cy="571500"/>
            <a:chOff x="176" y="3256"/>
            <a:chExt cx="5912" cy="360"/>
          </a:xfrm>
        </p:grpSpPr>
        <p:sp>
          <p:nvSpPr>
            <p:cNvPr id="6150" name="AutoShape 10">
              <a:extLst>
                <a:ext uri="{FF2B5EF4-FFF2-40B4-BE49-F238E27FC236}">
                  <a16:creationId xmlns:a16="http://schemas.microsoft.com/office/drawing/2014/main" id="{CABB50C5-D4DF-8640-8F35-A44D10BC4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3256"/>
              <a:ext cx="2960" cy="36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76FFB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b="0"/>
            </a:p>
          </p:txBody>
        </p:sp>
        <p:sp>
          <p:nvSpPr>
            <p:cNvPr id="6151" name="AutoShape 11">
              <a:extLst>
                <a:ext uri="{FF2B5EF4-FFF2-40B4-BE49-F238E27FC236}">
                  <a16:creationId xmlns:a16="http://schemas.microsoft.com/office/drawing/2014/main" id="{05241890-970D-1547-B5BF-48F78DBA7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3256"/>
              <a:ext cx="2960" cy="36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76FFB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b="0"/>
            </a:p>
          </p:txBody>
        </p:sp>
      </p:grpSp>
      <p:sp>
        <p:nvSpPr>
          <p:cNvPr id="6149" name="Line 16">
            <a:extLst>
              <a:ext uri="{FF2B5EF4-FFF2-40B4-BE49-F238E27FC236}">
                <a16:creationId xmlns:a16="http://schemas.microsoft.com/office/drawing/2014/main" id="{CA428847-D8F8-1442-BB6C-1F0241BCA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00" y="5435600"/>
            <a:ext cx="1320800" cy="889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B9EBC149-39F9-2649-9F81-1808A8D95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088" y="74613"/>
            <a:ext cx="7439025" cy="12795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Part 2: Detectors and signal to noise ratio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BF0294B0-2C78-1A41-A264-828E149FD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b="0"/>
              <a:t>Detector technology </a:t>
            </a:r>
          </a:p>
          <a:p>
            <a:pPr lvl="1">
              <a:spcBef>
                <a:spcPts val="1200"/>
              </a:spcBef>
            </a:pPr>
            <a:r>
              <a:rPr lang="en-US" altLang="en-US" sz="2000" b="0"/>
              <a:t>Basic detector concepts</a:t>
            </a:r>
          </a:p>
          <a:p>
            <a:pPr lvl="1">
              <a:spcBef>
                <a:spcPts val="1200"/>
              </a:spcBef>
            </a:pPr>
            <a:r>
              <a:rPr lang="en-US" altLang="en-US" sz="2000" b="0"/>
              <a:t>Modern detectors: CCDs and IR arrays</a:t>
            </a:r>
          </a:p>
          <a:p>
            <a:pPr lvl="1">
              <a:spcBef>
                <a:spcPts val="1200"/>
              </a:spcBef>
            </a:pPr>
            <a:endParaRPr lang="en-US" altLang="en-US" sz="2000" b="0"/>
          </a:p>
          <a:p>
            <a:pPr>
              <a:spcBef>
                <a:spcPts val="1200"/>
              </a:spcBef>
            </a:pPr>
            <a:r>
              <a:rPr lang="en-US" altLang="en-US" b="0"/>
              <a:t>Signal-to-Noise Ratio (SNR)</a:t>
            </a:r>
          </a:p>
          <a:p>
            <a:pPr lvl="1">
              <a:spcBef>
                <a:spcPts val="1200"/>
              </a:spcBef>
            </a:pPr>
            <a:r>
              <a:rPr lang="en-US" altLang="en-US" sz="2000" b="0"/>
              <a:t>Introduction to noise sources</a:t>
            </a:r>
          </a:p>
          <a:p>
            <a:pPr lvl="1">
              <a:spcBef>
                <a:spcPts val="1200"/>
              </a:spcBef>
            </a:pPr>
            <a:r>
              <a:rPr lang="en-US" altLang="en-US" sz="2000" b="0"/>
              <a:t>Expressions for signal-to-noise</a:t>
            </a:r>
          </a:p>
          <a:p>
            <a:pPr lvl="2">
              <a:spcBef>
                <a:spcPts val="1200"/>
              </a:spcBef>
            </a:pPr>
            <a:r>
              <a:rPr lang="en-US" altLang="en-US" sz="2000" b="0"/>
              <a:t>Terminology is not standardized</a:t>
            </a:r>
          </a:p>
          <a:p>
            <a:pPr lvl="2">
              <a:spcBef>
                <a:spcPts val="1200"/>
              </a:spcBef>
            </a:pPr>
            <a:r>
              <a:rPr lang="en-US" altLang="en-US" sz="2000" b="0"/>
              <a:t>Two Keys:     1) Write out what you</a:t>
            </a:r>
            <a:r>
              <a:rPr lang="ja-JP" altLang="en-US" sz="2000" b="0"/>
              <a:t>’</a:t>
            </a:r>
            <a:r>
              <a:rPr lang="en-US" altLang="ja-JP" sz="2000" b="0"/>
              <a:t>re measuring.                    		2) Be careful about units!</a:t>
            </a:r>
          </a:p>
          <a:p>
            <a:pPr lvl="2">
              <a:spcBef>
                <a:spcPts val="1200"/>
              </a:spcBef>
            </a:pPr>
            <a:r>
              <a:rPr lang="en-US" altLang="en-US" sz="2000" b="0"/>
              <a:t>Work directly in photo-electrons where possible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5E095014-72DF-C049-A2FE-935C845E4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References for detectors and signal to noise ratio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ACC21447-23AD-5940-A2CE-04279CC66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Excerpt from </a:t>
            </a:r>
            <a:r>
              <a:rPr lang="ja-JP" altLang="en-US"/>
              <a:t>“</a:t>
            </a:r>
            <a:r>
              <a:rPr lang="en-US" altLang="ja-JP" dirty="0"/>
              <a:t>Electronic imaging in astronomy</a:t>
            </a:r>
            <a:r>
              <a:rPr lang="ja-JP" altLang="en-US"/>
              <a:t>”</a:t>
            </a:r>
            <a:r>
              <a:rPr lang="en-US" altLang="ja-JP" dirty="0"/>
              <a:t>, Ian. S. McLean (1997 Wiley/Praxis) 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Excerpt from </a:t>
            </a:r>
            <a:r>
              <a:rPr lang="ja-JP" altLang="en-US"/>
              <a:t>“</a:t>
            </a:r>
            <a:r>
              <a:rPr lang="en-US" altLang="ja-JP" dirty="0"/>
              <a:t>Astronomy Methods</a:t>
            </a:r>
            <a:r>
              <a:rPr lang="ja-JP" altLang="en-US"/>
              <a:t>”</a:t>
            </a:r>
            <a:r>
              <a:rPr lang="en-US" altLang="ja-JP" dirty="0"/>
              <a:t>, Hale </a:t>
            </a:r>
            <a:r>
              <a:rPr lang="en-US" altLang="ja-JP" dirty="0" err="1"/>
              <a:t>Bradt</a:t>
            </a:r>
            <a:r>
              <a:rPr lang="en-US" altLang="ja-JP" dirty="0"/>
              <a:t> (Cambridge University Press)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173EA727-AF77-3C4E-B8CA-F35708114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Early detectors: photographic plates, photomultipliers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354D2443-AFE3-C34E-B305-5F8E884530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2182" y="1282700"/>
            <a:ext cx="8460317" cy="54229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numCol="2"/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Photographic plates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very low Quantum Efficiency: QE ~ 1 - 4%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non-linear response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very large areas, very small </a:t>
            </a:r>
            <a:r>
              <a:rPr lang="ja-JP" altLang="en-US" sz="2000" dirty="0"/>
              <a:t>“</a:t>
            </a:r>
            <a:r>
              <a:rPr lang="en-US" sz="2000" dirty="0"/>
              <a:t>pixels</a:t>
            </a:r>
            <a:r>
              <a:rPr lang="ja-JP" altLang="en-US" sz="2000" dirty="0"/>
              <a:t>”</a:t>
            </a:r>
            <a:r>
              <a:rPr lang="en-US" sz="2000" dirty="0"/>
              <a:t> (grains of silver compounds)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hard to digitize</a:t>
            </a:r>
          </a:p>
          <a:p>
            <a:pPr lvl="1">
              <a:lnSpc>
                <a:spcPct val="90000"/>
              </a:lnSpc>
              <a:defRPr/>
            </a:pPr>
            <a:endParaRPr lang="en-US" sz="800" dirty="0"/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Photomultiplier tubes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low QE (10%)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no noise: each photon produces cascade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linear at low signal rates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easily coupled to digital outputs</a:t>
            </a:r>
          </a:p>
        </p:txBody>
      </p:sp>
      <p:pic>
        <p:nvPicPr>
          <p:cNvPr id="2" name="Picture 1" descr="PMT.gif">
            <a:extLst>
              <a:ext uri="{FF2B5EF4-FFF2-40B4-BE49-F238E27FC236}">
                <a16:creationId xmlns:a16="http://schemas.microsoft.com/office/drawing/2014/main" id="{C0522325-1B6B-C44E-82C4-889D83C87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286250"/>
            <a:ext cx="3729038" cy="19542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nnie jump cannon.jpg">
            <a:extLst>
              <a:ext uri="{FF2B5EF4-FFF2-40B4-BE49-F238E27FC236}">
                <a16:creationId xmlns:a16="http://schemas.microsoft.com/office/drawing/2014/main" id="{AF158FDF-10B9-BD40-AE1A-33837ABCF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481138"/>
            <a:ext cx="2298700" cy="254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EEB73F47-C9BE-F041-B5BB-C3A887F46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388" y="119063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Modern detectors are based on semiconductors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C2DC5D21-E18A-0C4B-BE10-302F536882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5738" y="1330325"/>
            <a:ext cx="4486275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Trebuchet MS Bold" panose="020B0603020202020204" pitchFamily="34" charset="0"/>
              </a:rPr>
              <a:t>In semiconductors and insulators, electrons are confined to a number of specific bands of energy </a:t>
            </a:r>
          </a:p>
          <a:p>
            <a:pPr>
              <a:lnSpc>
                <a:spcPct val="90000"/>
              </a:lnSpc>
            </a:pPr>
            <a:r>
              <a:rPr lang="ja-JP" altLang="en-US" sz="1800">
                <a:latin typeface="Trebuchet MS Bold" panose="020B0603020202020204" pitchFamily="34" charset="0"/>
              </a:rPr>
              <a:t>“</a:t>
            </a:r>
            <a:r>
              <a:rPr lang="en-US" altLang="ja-JP" sz="1800">
                <a:latin typeface="Trebuchet MS Bold" panose="020B0603020202020204" pitchFamily="34" charset="0"/>
              </a:rPr>
              <a:t>Band gap" = energy difference between top of valence band and bottom of the conduction band 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Trebuchet MS Bold" panose="020B0603020202020204" pitchFamily="34" charset="0"/>
              </a:rPr>
              <a:t>For an electron to jump from a valence band to a conduction band, need a minimum amount of energy 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Trebuchet MS Bold" panose="020B0603020202020204" pitchFamily="34" charset="0"/>
              </a:rPr>
              <a:t>This energy can be provided by a photon, or by thermal energy, or by a cosmic ray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Trebuchet MS Bold" panose="020B0603020202020204" pitchFamily="34" charset="0"/>
              </a:rPr>
              <a:t>Vacancies or holes left in valence band allow it to contribute to electrical conductivity as well 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Trebuchet MS Bold" panose="020B0603020202020204" pitchFamily="34" charset="0"/>
              </a:rPr>
              <a:t>Once in conduction band, electron can move freely and be collected</a:t>
            </a:r>
          </a:p>
        </p:txBody>
      </p:sp>
      <p:pic>
        <p:nvPicPr>
          <p:cNvPr id="47107" name="Picture 5" descr="1000px-Bandgap_in_semiconductor">
            <a:extLst>
              <a:ext uri="{FF2B5EF4-FFF2-40B4-BE49-F238E27FC236}">
                <a16:creationId xmlns:a16="http://schemas.microsoft.com/office/drawing/2014/main" id="{1F1AAED9-3C77-A74A-8879-40151C2B8A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3200" y="1506538"/>
            <a:ext cx="2868613" cy="4876800"/>
          </a:xfrm>
          <a:solidFill>
            <a:schemeClr val="tx1"/>
          </a:solidFill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20694A80-731C-4A48-8407-598231DD6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Bandgap energies for commonly used detectors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02FF7312-7024-C747-9036-CDADA34FA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3"/>
          <a:stretch>
            <a:fillRect/>
          </a:stretch>
        </p:blipFill>
        <p:spPr bwMode="auto">
          <a:xfrm>
            <a:off x="1120775" y="2693988"/>
            <a:ext cx="63754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>
            <a:extLst>
              <a:ext uri="{FF2B5EF4-FFF2-40B4-BE49-F238E27FC236}">
                <a16:creationId xmlns:a16="http://schemas.microsoft.com/office/drawing/2014/main" id="{1A547155-8276-C542-B07D-43C656CB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6400800"/>
            <a:ext cx="316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Trebuchet MS Bold" panose="020B0603020202020204" pitchFamily="34" charset="0"/>
              </a:rPr>
              <a:t>Credit: Ian McLean</a:t>
            </a:r>
          </a:p>
        </p:txBody>
      </p:sp>
      <p:sp>
        <p:nvSpPr>
          <p:cNvPr id="49156" name="Rectangle 5">
            <a:extLst>
              <a:ext uri="{FF2B5EF4-FFF2-40B4-BE49-F238E27FC236}">
                <a16:creationId xmlns:a16="http://schemas.microsoft.com/office/drawing/2014/main" id="{217D7F37-15CB-3548-830F-885C67342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538" y="1455738"/>
            <a:ext cx="8534400" cy="4876800"/>
          </a:xfrm>
        </p:spPr>
        <p:txBody>
          <a:bodyPr/>
          <a:lstStyle/>
          <a:p>
            <a:r>
              <a:rPr lang="en-US" altLang="en-US" sz="2000">
                <a:latin typeface="Trebuchet MS Bold" panose="020B0603020202020204" pitchFamily="34" charset="0"/>
              </a:rPr>
              <a:t>If the forbidden energy gap is E</a:t>
            </a:r>
            <a:r>
              <a:rPr lang="en-US" altLang="en-US" sz="2000" baseline="-25000">
                <a:latin typeface="Trebuchet MS Bold" panose="020B0603020202020204" pitchFamily="34" charset="0"/>
              </a:rPr>
              <a:t>G</a:t>
            </a:r>
            <a:r>
              <a:rPr lang="en-US" altLang="en-US" sz="2000">
                <a:latin typeface="Trebuchet MS Bold" panose="020B0603020202020204" pitchFamily="34" charset="0"/>
              </a:rPr>
              <a:t> there is a cut-off wavelength beyond which the photon energy (hc/λ) is too small to cause an electron to jump from the valence band to the conduction band</a:t>
            </a:r>
            <a:endParaRPr lang="en-US" altLang="en-US" sz="1800">
              <a:latin typeface="Trebuchet MS Bold" panose="020B0603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0597FFEE-1162-A944-8B03-90B2DD7C2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CCD transfers charge from one pixel to the next in order to make a 2D image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F2B826DA-ED2A-3C4A-BDCF-50FAF9699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1463" y="5697538"/>
            <a:ext cx="8534400" cy="889000"/>
          </a:xfrm>
        </p:spPr>
        <p:txBody>
          <a:bodyPr/>
          <a:lstStyle/>
          <a:p>
            <a:r>
              <a:rPr lang="en-US" altLang="en-US"/>
              <a:t>By applying </a:t>
            </a:r>
            <a:r>
              <a:rPr lang="ja-JP" altLang="en-US"/>
              <a:t>“</a:t>
            </a:r>
            <a:r>
              <a:rPr lang="en-US" altLang="ja-JP"/>
              <a:t>clock voltage</a:t>
            </a:r>
            <a:r>
              <a:rPr lang="ja-JP" altLang="en-US"/>
              <a:t>”</a:t>
            </a:r>
            <a:r>
              <a:rPr lang="en-US" altLang="ja-JP"/>
              <a:t> to pixels in sequence, can move charge to an amplifier and then off the chip</a:t>
            </a:r>
            <a:endParaRPr lang="en-US" altLang="en-US"/>
          </a:p>
        </p:txBody>
      </p:sp>
      <p:pic>
        <p:nvPicPr>
          <p:cNvPr id="243718" name="Picture 6" descr="ccd_s">
            <a:extLst>
              <a:ext uri="{FF2B5EF4-FFF2-40B4-BE49-F238E27FC236}">
                <a16:creationId xmlns:a16="http://schemas.microsoft.com/office/drawing/2014/main" id="{E796FA16-2FD7-2843-82EE-78A27FC3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5"/>
          <a:stretch>
            <a:fillRect/>
          </a:stretch>
        </p:blipFill>
        <p:spPr bwMode="auto">
          <a:xfrm>
            <a:off x="5691188" y="1373188"/>
            <a:ext cx="2271712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4" name="Group 10">
            <a:extLst>
              <a:ext uri="{FF2B5EF4-FFF2-40B4-BE49-F238E27FC236}">
                <a16:creationId xmlns:a16="http://schemas.microsoft.com/office/drawing/2014/main" id="{B2B31CFB-C23D-7942-BFA1-69DCD34E25A3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1595438"/>
            <a:ext cx="4678363" cy="3190875"/>
            <a:chOff x="238" y="1005"/>
            <a:chExt cx="2947" cy="2010"/>
          </a:xfrm>
        </p:grpSpPr>
        <p:pic>
          <p:nvPicPr>
            <p:cNvPr id="51205" name="Picture 5" descr="CCD_RainBuckets">
              <a:extLst>
                <a:ext uri="{FF2B5EF4-FFF2-40B4-BE49-F238E27FC236}">
                  <a16:creationId xmlns:a16="http://schemas.microsoft.com/office/drawing/2014/main" id="{63BF9904-DD5B-7740-A6CC-85007BF49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1005"/>
              <a:ext cx="2947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Text Box 7">
              <a:extLst>
                <a:ext uri="{FF2B5EF4-FFF2-40B4-BE49-F238E27FC236}">
                  <a16:creationId xmlns:a16="http://schemas.microsoft.com/office/drawing/2014/main" id="{87E56D8E-9BED-C34B-A388-9CA9CBE59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" y="2632"/>
              <a:ext cx="12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0">
                  <a:solidFill>
                    <a:schemeClr val="bg2"/>
                  </a:solidFill>
                  <a:latin typeface="Trebuchet MS Bold" panose="020B0603020202020204" pitchFamily="34" charset="0"/>
                </a:rPr>
                <a:t>conveyor belts</a:t>
              </a:r>
            </a:p>
          </p:txBody>
        </p:sp>
        <p:sp>
          <p:nvSpPr>
            <p:cNvPr id="51207" name="Text Box 8">
              <a:extLst>
                <a:ext uri="{FF2B5EF4-FFF2-40B4-BE49-F238E27FC236}">
                  <a16:creationId xmlns:a16="http://schemas.microsoft.com/office/drawing/2014/main" id="{AACE71E7-3927-A747-8E24-BF23BDFED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" y="1012"/>
              <a:ext cx="4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>
                  <a:solidFill>
                    <a:schemeClr val="bg2"/>
                  </a:solidFill>
                  <a:latin typeface="Trebuchet MS Bold" panose="020B0603020202020204" pitchFamily="34" charset="0"/>
                </a:rPr>
                <a:t>rain</a:t>
              </a:r>
              <a:endParaRPr lang="en-US" altLang="en-US" b="0">
                <a:latin typeface="Trebuchet MS Bold" panose="020B0603020202020204" pitchFamily="34" charset="0"/>
              </a:endParaRPr>
            </a:p>
          </p:txBody>
        </p:sp>
        <p:sp>
          <p:nvSpPr>
            <p:cNvPr id="51208" name="Text Box 9">
              <a:extLst>
                <a:ext uri="{FF2B5EF4-FFF2-40B4-BE49-F238E27FC236}">
                  <a16:creationId xmlns:a16="http://schemas.microsoft.com/office/drawing/2014/main" id="{4EDABF45-12E5-0A47-91FD-42DE80821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" y="2765"/>
              <a:ext cx="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0">
                  <a:solidFill>
                    <a:schemeClr val="bg2"/>
                  </a:solidFill>
                  <a:latin typeface="Trebuchet MS Bold" panose="020B0603020202020204" pitchFamily="34" charset="0"/>
                </a:rPr>
                <a:t>bucket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BB2DE3B4-5B3D-C64E-9821-D5CCE6698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Schematic of CCD and its read-out electronics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FE0D4C9C-CFB8-2A46-8BA0-1D1B8DF79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875" y="5580063"/>
            <a:ext cx="8534400" cy="1033462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/>
              <a:t>Read-out noise</a:t>
            </a:r>
            <a:r>
              <a:rPr lang="ja-JP" altLang="en-US"/>
              <a:t>”</a:t>
            </a:r>
            <a:r>
              <a:rPr lang="en-US" altLang="ja-JP"/>
              <a:t> injected at the on-chip electron-to-voltage conversion (an on-chip amplifier)</a:t>
            </a:r>
            <a:endParaRPr lang="en-US" altLang="en-US"/>
          </a:p>
        </p:txBody>
      </p:sp>
      <p:pic>
        <p:nvPicPr>
          <p:cNvPr id="53251" name="Picture 4" descr="ccd">
            <a:extLst>
              <a:ext uri="{FF2B5EF4-FFF2-40B4-BE49-F238E27FC236}">
                <a16:creationId xmlns:a16="http://schemas.microsoft.com/office/drawing/2014/main" id="{A88C3BA2-8503-AA4F-9D6F-96F87B4A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373188"/>
            <a:ext cx="53451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8B9AA2CD-1B6F-5246-9248-2ADAE76A2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CCD readout process: charge transfer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1035EE4B-733B-BD41-A317-C9E3DB964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6525" y="1485900"/>
            <a:ext cx="4267200" cy="24003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600" dirty="0">
                <a:cs typeface="+mn-cs"/>
              </a:rPr>
              <a:t>Adjusting voltages on electrodes connects wells and allow charge to move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cs typeface="+mn-cs"/>
              </a:rPr>
              <a:t>Charge shuffles up columns of the CCD and then is read out along the top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cs typeface="+mn-cs"/>
              </a:rPr>
              <a:t>Charge on output amplifier (capacitor) produces voltage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1600" dirty="0">
              <a:cs typeface="+mn-cs"/>
            </a:endParaRP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D00B33B3-4FAD-8E4D-8B25-27BB7CA9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498600"/>
            <a:ext cx="27495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1">
            <a:extLst>
              <a:ext uri="{FF2B5EF4-FFF2-40B4-BE49-F238E27FC236}">
                <a16:creationId xmlns:a16="http://schemas.microsoft.com/office/drawing/2014/main" id="{E0B116A1-69B4-9740-B70E-5D48E283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5207000"/>
            <a:ext cx="737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Trebuchet MS" panose="020B0703020202090204" pitchFamily="34" charset="0"/>
              </a:rPr>
              <a:t>Video animation: </a:t>
            </a:r>
          </a:p>
          <a:p>
            <a:r>
              <a:rPr lang="en-US" altLang="en-US" b="0">
                <a:latin typeface="Trebuchet MS" panose="020B0703020202090204" pitchFamily="34" charset="0"/>
                <a:hlinkClick r:id="rId4"/>
              </a:rPr>
              <a:t>https://www.youtube.com/watch?v=PoXinWleWns</a:t>
            </a:r>
            <a:endParaRPr lang="en-US" altLang="en-US" b="0">
              <a:latin typeface="Trebuchet MS" panose="020B070302020209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C9510082-30DD-674B-9214-97C7312E6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Modern detectors: photons </a:t>
            </a:r>
            <a:r>
              <a:rPr lang="en-US" altLang="en-US" dirty="0">
                <a:sym typeface="Zapf Dingbats" charset="2"/>
              </a:rPr>
              <a:t>➜</a:t>
            </a:r>
            <a:r>
              <a:rPr lang="en-US" altLang="en-US" dirty="0"/>
              <a:t> electrons </a:t>
            </a:r>
            <a:r>
              <a:rPr lang="en-US" altLang="en-US" dirty="0">
                <a:sym typeface="Zapf Dingbats" charset="2"/>
              </a:rPr>
              <a:t>➜</a:t>
            </a:r>
            <a:r>
              <a:rPr lang="en-US" altLang="en-US" dirty="0"/>
              <a:t>  voltage </a:t>
            </a:r>
            <a:r>
              <a:rPr lang="en-US" altLang="en-US" dirty="0">
                <a:sym typeface="Zapf Dingbats" charset="2"/>
              </a:rPr>
              <a:t>➜</a:t>
            </a:r>
            <a:r>
              <a:rPr lang="en-US" altLang="en-US" dirty="0"/>
              <a:t>  digital numbers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A7A8B3B0-28E6-844F-BBF6-E2802E3C4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With what efficiency do photons produce electrons?</a:t>
            </a:r>
          </a:p>
          <a:p>
            <a:pPr>
              <a:defRPr/>
            </a:pPr>
            <a:r>
              <a:rPr lang="en-US" dirty="0">
                <a:cs typeface="+mn-cs"/>
              </a:rPr>
              <a:t>With what efficiency are electrons (voltages) measured?</a:t>
            </a:r>
          </a:p>
          <a:p>
            <a:pPr>
              <a:defRPr/>
            </a:pPr>
            <a:r>
              <a:rPr lang="en-US" dirty="0">
                <a:cs typeface="+mn-cs"/>
              </a:rPr>
              <a:t>Digitization: how are electrons (analog) converted into digital numbers?</a:t>
            </a:r>
          </a:p>
          <a:p>
            <a:pPr>
              <a:defRPr/>
            </a:pPr>
            <a:r>
              <a:rPr lang="en-US" dirty="0">
                <a:cs typeface="+mn-cs"/>
              </a:rPr>
              <a:t>Overall: What is the conversion between photons hitting the detector and digital numbers read into your computer?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5CE23FE6-B593-7446-A687-BDB4A3F85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Primary properties of detectors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946833A4-6470-E949-9D6B-F529B64785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5263" y="1430338"/>
            <a:ext cx="8496300" cy="5562600"/>
          </a:xfrm>
        </p:spPr>
        <p:txBody>
          <a:bodyPr/>
          <a:lstStyle/>
          <a:p>
            <a:r>
              <a:rPr lang="en-US" altLang="en-US" sz="2400"/>
              <a:t>Quantum Efficiency </a:t>
            </a:r>
            <a:r>
              <a:rPr lang="en-US" altLang="en-US" sz="2400" i="1"/>
              <a:t>QE: </a:t>
            </a:r>
            <a:r>
              <a:rPr lang="en-US" altLang="en-US" sz="2400"/>
              <a:t>Probability of detecting a single photon incident on the detector</a:t>
            </a:r>
          </a:p>
          <a:p>
            <a:r>
              <a:rPr lang="en-US" altLang="en-US" sz="2400"/>
              <a:t>Spectral range (</a:t>
            </a:r>
            <a:r>
              <a:rPr lang="en-US" altLang="en-US" sz="2400" i="1"/>
              <a:t>QE</a:t>
            </a:r>
            <a:r>
              <a:rPr lang="en-US" altLang="en-US" sz="2400"/>
              <a:t> as a function of wavelength)</a:t>
            </a:r>
          </a:p>
          <a:p>
            <a:r>
              <a:rPr lang="ja-JP" altLang="en-US" sz="2400"/>
              <a:t>“</a:t>
            </a:r>
            <a:r>
              <a:rPr lang="en-US" altLang="ja-JP" sz="2400"/>
              <a:t>Dark Current</a:t>
            </a:r>
            <a:r>
              <a:rPr lang="ja-JP" altLang="en-US" sz="2400"/>
              <a:t>”</a:t>
            </a:r>
            <a:r>
              <a:rPr lang="en-US" altLang="ja-JP" sz="2400"/>
              <a:t>: Detector signal in the </a:t>
            </a:r>
            <a:r>
              <a:rPr lang="en-US" altLang="ja-JP" sz="2400" u="sng"/>
              <a:t>absence</a:t>
            </a:r>
            <a:r>
              <a:rPr lang="en-US" altLang="ja-JP" sz="2400"/>
              <a:t> of light</a:t>
            </a:r>
          </a:p>
          <a:p>
            <a:r>
              <a:rPr lang="ja-JP" altLang="en-US" sz="2400"/>
              <a:t>“</a:t>
            </a:r>
            <a:r>
              <a:rPr lang="en-US" altLang="ja-JP" sz="2400"/>
              <a:t>Read noise</a:t>
            </a:r>
            <a:r>
              <a:rPr lang="ja-JP" altLang="en-US" sz="2400"/>
              <a:t>”</a:t>
            </a:r>
            <a:r>
              <a:rPr lang="en-US" altLang="ja-JP" sz="2400"/>
              <a:t>: Random variations in output signal when you read out a detector</a:t>
            </a:r>
          </a:p>
          <a:p>
            <a:r>
              <a:rPr lang="en-US" altLang="en-US" sz="2400"/>
              <a:t>Gain </a:t>
            </a:r>
            <a:r>
              <a:rPr lang="en-US" altLang="en-US" sz="2400" i="1"/>
              <a:t>g </a:t>
            </a:r>
            <a:r>
              <a:rPr lang="en-US" altLang="en-US" sz="2400"/>
              <a:t>: Conversion factor between internal voltages and computer </a:t>
            </a:r>
            <a:r>
              <a:rPr lang="ja-JP" altLang="en-US" sz="2400"/>
              <a:t>“</a:t>
            </a:r>
            <a:r>
              <a:rPr lang="en-US" altLang="ja-JP" sz="2400"/>
              <a:t>Data Numbers</a:t>
            </a:r>
            <a:r>
              <a:rPr lang="ja-JP" altLang="en-US" sz="2400"/>
              <a:t>”</a:t>
            </a:r>
            <a:r>
              <a:rPr lang="en-US" altLang="ja-JP" sz="2400"/>
              <a:t> DNs or </a:t>
            </a:r>
            <a:r>
              <a:rPr lang="ja-JP" altLang="en-US" sz="2400"/>
              <a:t>“</a:t>
            </a:r>
            <a:r>
              <a:rPr lang="en-US" altLang="ja-JP" sz="2400"/>
              <a:t>Analog-to-Digital Units</a:t>
            </a:r>
            <a:r>
              <a:rPr lang="ja-JP" altLang="en-US" sz="2400"/>
              <a:t>”</a:t>
            </a:r>
            <a:r>
              <a:rPr lang="en-US" altLang="ja-JP" sz="2400"/>
              <a:t> ADUs </a:t>
            </a:r>
            <a:endParaRPr lang="en-US" altLang="en-US" sz="20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A8188DCC-F50D-BE42-AE52-4849137E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946400"/>
            <a:ext cx="87090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r>
              <a:rPr lang="en-US" altLang="en-US"/>
              <a:t>  </a:t>
            </a:r>
            <a:r>
              <a:rPr lang="ja-JP" altLang="en-US" b="0">
                <a:latin typeface="Trebuchet MS" panose="020B0703020202090204" pitchFamily="34" charset="0"/>
              </a:rPr>
              <a:t>“</a:t>
            </a:r>
            <a:r>
              <a:rPr lang="en-US" altLang="ja-JP" b="0">
                <a:latin typeface="Trebuchet MS" panose="020B0703020202090204" pitchFamily="34" charset="0"/>
              </a:rPr>
              <a:t>Seeing limited</a:t>
            </a:r>
            <a:r>
              <a:rPr lang="ja-JP" altLang="en-US" b="0">
                <a:latin typeface="Trebuchet MS" panose="020B0703020202090204" pitchFamily="34" charset="0"/>
              </a:rPr>
              <a:t>”</a:t>
            </a:r>
            <a:r>
              <a:rPr lang="en-US" altLang="ja-JP" b="0">
                <a:latin typeface="Trebuchet MS" panose="020B0703020202090204" pitchFamily="34" charset="0"/>
              </a:rPr>
              <a:t>: Units are radians</a:t>
            </a:r>
          </a:p>
          <a:p>
            <a:pPr>
              <a:lnSpc>
                <a:spcPct val="145000"/>
              </a:lnSpc>
              <a:spcBef>
                <a:spcPct val="50000"/>
              </a:spcBef>
              <a:spcAft>
                <a:spcPct val="40000"/>
              </a:spcAft>
              <a:buClr>
                <a:schemeClr val="tx2"/>
              </a:buClr>
              <a:buFontTx/>
              <a:buChar char="•"/>
            </a:pPr>
            <a:r>
              <a:rPr lang="en-US" altLang="en-US" b="0">
                <a:latin typeface="Trebuchet MS" panose="020B0703020202090204" pitchFamily="34" charset="0"/>
                <a:sym typeface="Symbol" pitchFamily="2" charset="2"/>
              </a:rPr>
              <a:t>  Seeing disk gets slightly smaller at longer wavelengths: 			FWHM ~ λ / λ</a:t>
            </a:r>
            <a:r>
              <a:rPr lang="en-US" altLang="en-US" b="0" baseline="42000">
                <a:latin typeface="Trebuchet MS" panose="020B0703020202090204" pitchFamily="34" charset="0"/>
                <a:sym typeface="Symbol" pitchFamily="2" charset="2"/>
              </a:rPr>
              <a:t>-6/5</a:t>
            </a:r>
            <a:r>
              <a:rPr lang="en-US" altLang="en-US" b="0">
                <a:latin typeface="Trebuchet MS" panose="020B0703020202090204" pitchFamily="34" charset="0"/>
                <a:sym typeface="Symbol" pitchFamily="2" charset="2"/>
              </a:rPr>
              <a:t> ~ λ</a:t>
            </a:r>
            <a:r>
              <a:rPr lang="en-US" altLang="en-US" b="0" baseline="42000">
                <a:latin typeface="Trebuchet MS" panose="020B0703020202090204" pitchFamily="34" charset="0"/>
                <a:sym typeface="Symbol" pitchFamily="2" charset="2"/>
              </a:rPr>
              <a:t>-1/5</a:t>
            </a:r>
            <a:endParaRPr lang="en-US" altLang="en-US" b="0">
              <a:latin typeface="Trebuchet MS" panose="020B0703020202090204" pitchFamily="34" charset="0"/>
              <a:sym typeface="Symbol" pitchFamily="2" charset="2"/>
            </a:endParaRPr>
          </a:p>
          <a:p>
            <a:pPr>
              <a:lnSpc>
                <a:spcPct val="90000"/>
              </a:lnSpc>
              <a:spcBef>
                <a:spcPct val="7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en-US" altLang="en-US" b="0">
                <a:latin typeface="Trebuchet MS" panose="020B0703020202090204" pitchFamily="34" charset="0"/>
              </a:rPr>
              <a:t>   For completely uncompensated images, wavefront error</a:t>
            </a:r>
          </a:p>
          <a:p>
            <a:pPr algn="ctr">
              <a:lnSpc>
                <a:spcPct val="40000"/>
              </a:lnSpc>
              <a:spcBef>
                <a:spcPct val="70000"/>
              </a:spcBef>
              <a:buClr>
                <a:schemeClr val="tx2"/>
              </a:buClr>
              <a:buSzPct val="100000"/>
              <a:buFontTx/>
              <a:buChar char="•"/>
            </a:pPr>
            <a:endParaRPr lang="en-US" altLang="en-US" b="0">
              <a:latin typeface="Trebuchet MS" panose="020B0703020202090204" pitchFamily="34" charset="0"/>
            </a:endParaRPr>
          </a:p>
          <a:p>
            <a:pPr lvl="1">
              <a:lnSpc>
                <a:spcPct val="105000"/>
              </a:lnSpc>
              <a:spcBef>
                <a:spcPct val="15000"/>
              </a:spcBef>
              <a:buClr>
                <a:schemeClr val="tx2"/>
              </a:buClr>
              <a:buSzPct val="100000"/>
            </a:pPr>
            <a:r>
              <a:rPr lang="en-US" altLang="en-US" b="0">
                <a:latin typeface="Trebuchet MS" panose="020B0703020202090204" pitchFamily="34" charset="0"/>
              </a:rPr>
              <a:t> 		   </a:t>
            </a:r>
            <a:r>
              <a:rPr lang="en-US" altLang="en-US" b="0" i="1">
                <a:latin typeface="Trebuchet MS" panose="020B0703020202090204" pitchFamily="34" charset="0"/>
              </a:rPr>
              <a:t>σ</a:t>
            </a:r>
            <a:r>
              <a:rPr lang="en-US" altLang="en-US" b="0" i="1" baseline="30000">
                <a:latin typeface="Trebuchet MS" panose="020B0703020202090204" pitchFamily="34" charset="0"/>
              </a:rPr>
              <a:t>2</a:t>
            </a:r>
            <a:r>
              <a:rPr lang="en-US" altLang="en-US" b="0" i="1" baseline="-25000">
                <a:latin typeface="Trebuchet MS" panose="020B0703020202090204" pitchFamily="34" charset="0"/>
              </a:rPr>
              <a:t>uncomp</a:t>
            </a:r>
            <a:r>
              <a:rPr lang="en-US" altLang="en-US" b="0" i="1">
                <a:latin typeface="Trebuchet MS" panose="020B0703020202090204" pitchFamily="34" charset="0"/>
              </a:rPr>
              <a:t> = 1.02 ( D / r</a:t>
            </a:r>
            <a:r>
              <a:rPr lang="en-US" altLang="en-US" b="0" i="1" baseline="-25000">
                <a:latin typeface="Trebuchet MS" panose="020B0703020202090204" pitchFamily="34" charset="0"/>
              </a:rPr>
              <a:t>0</a:t>
            </a:r>
            <a:r>
              <a:rPr lang="en-US" altLang="en-US" b="0" i="1">
                <a:latin typeface="Trebuchet MS" panose="020B0703020202090204" pitchFamily="34" charset="0"/>
              </a:rPr>
              <a:t> )</a:t>
            </a:r>
            <a:r>
              <a:rPr lang="en-US" altLang="en-US" b="0" i="1" baseline="30000">
                <a:latin typeface="Trebuchet MS" panose="020B0703020202090204" pitchFamily="34" charset="0"/>
              </a:rPr>
              <a:t>5/3</a:t>
            </a:r>
          </a:p>
        </p:txBody>
      </p:sp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51CA0372-88A2-0F4D-A1F0-61DD5EA53722}"/>
              </a:ext>
            </a:extLst>
          </p:cNvPr>
          <p:cNvGraphicFramePr>
            <a:graphicFrameLocks/>
          </p:cNvGraphicFramePr>
          <p:nvPr/>
        </p:nvGraphicFramePr>
        <p:xfrm>
          <a:off x="2543175" y="1543050"/>
          <a:ext cx="32004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4" imgW="1295400" imgH="431800" progId="Equation.3">
                  <p:embed/>
                </p:oleObj>
              </mc:Choice>
              <mc:Fallback>
                <p:oleObj name="Equation" r:id="rId4" imgW="1295400" imgH="43180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1543050"/>
                        <a:ext cx="3200400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4">
            <a:extLst>
              <a:ext uri="{FF2B5EF4-FFF2-40B4-BE49-F238E27FC236}">
                <a16:creationId xmlns:a16="http://schemas.microsoft.com/office/drawing/2014/main" id="{8BA45DB7-440B-234A-9D32-42914CC47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88" y="176213"/>
            <a:ext cx="8153400" cy="1619250"/>
          </a:xfrm>
        </p:spPr>
        <p:txBody>
          <a:bodyPr anchor="b"/>
          <a:lstStyle/>
          <a:p>
            <a:pPr>
              <a:defRPr/>
            </a:pPr>
            <a:r>
              <a:rPr lang="fr-FR">
                <a:ea typeface="ヒラギノ角ゴ Pro W3" charset="0"/>
                <a:cs typeface="ヒラギノ角ゴ Pro W3" charset="0"/>
              </a:rPr>
              <a:t>Long exposures, no AO correction</a:t>
            </a:r>
            <a:br>
              <a:rPr lang="fr-FR">
                <a:ea typeface="ヒラギノ角ゴ Pro W3" charset="0"/>
                <a:cs typeface="ヒラギノ角ゴ Pro W3" charset="0"/>
              </a:rPr>
            </a:br>
            <a:br>
              <a:rPr lang="fr-FR" sz="1000">
                <a:ea typeface="ヒラギノ角ゴ Pro W3" charset="0"/>
                <a:cs typeface="ヒラギノ角ゴ Pro W3" charset="0"/>
              </a:rPr>
            </a:br>
            <a:br>
              <a:rPr lang="fr-FR" sz="900">
                <a:ea typeface="ヒラギノ角ゴ Pro W3" charset="0"/>
                <a:cs typeface="ヒラギノ角ゴ Pro W3" charset="0"/>
              </a:rPr>
            </a:br>
            <a:endParaRPr lang="fr-FR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F142C36F-5C8C-1447-B2F1-ACC5D506D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Secondary detector characteristics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6F18ECBA-1E58-314A-9E12-915185D36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Pixel size (e.g. in microns)</a:t>
            </a:r>
          </a:p>
          <a:p>
            <a:r>
              <a:rPr lang="en-US" altLang="en-US"/>
              <a:t>Total detector size (e.g. 1024 x 1024 pixels)</a:t>
            </a:r>
          </a:p>
          <a:p>
            <a:r>
              <a:rPr lang="en-US" altLang="en-US"/>
              <a:t>Readout rate (in either frames per sec or pixels per sec)</a:t>
            </a:r>
          </a:p>
          <a:p>
            <a:r>
              <a:rPr lang="en-US" altLang="en-US"/>
              <a:t>Well depth (the maximum number of photons or photoelectrons that a pixel can record without </a:t>
            </a:r>
            <a:r>
              <a:rPr lang="ja-JP" altLang="en-US"/>
              <a:t>“</a:t>
            </a:r>
            <a:r>
              <a:rPr lang="en-US" altLang="ja-JP"/>
              <a:t>saturating</a:t>
            </a:r>
            <a:r>
              <a:rPr lang="ja-JP" altLang="en-US"/>
              <a:t>”</a:t>
            </a:r>
            <a:r>
              <a:rPr lang="en-US" altLang="ja-JP"/>
              <a:t> or going nonlinear)</a:t>
            </a:r>
          </a:p>
          <a:p>
            <a:r>
              <a:rPr lang="en-US" altLang="en-US"/>
              <a:t>Cosmetic quality: Uniformity of response across pixels, dead pixels</a:t>
            </a:r>
          </a:p>
          <a:p>
            <a:r>
              <a:rPr lang="en-US" altLang="en-US"/>
              <a:t>Stability: does the pixel response vary with time?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472B3037-0F97-8548-8757-B98215CEF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CCDs are the most common detector for wavefront sensors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5A162964-B270-A54D-8A78-5C3137DC1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Can be read out fast (e.g., every few milliseconds so as to keep up with atmospheric turbulence)</a:t>
            </a:r>
          </a:p>
          <a:p>
            <a:pPr>
              <a:defRPr/>
            </a:pPr>
            <a:r>
              <a:rPr lang="en-US">
                <a:cs typeface="+mn-cs"/>
              </a:rPr>
              <a:t>Relatively low read-noise (a few to 10 electrons)</a:t>
            </a:r>
          </a:p>
          <a:p>
            <a:pPr>
              <a:defRPr/>
            </a:pPr>
            <a:r>
              <a:rPr lang="en-US">
                <a:cs typeface="+mn-cs"/>
              </a:rPr>
              <a:t>Only need modest size (e.g., largest today is only 256x256 pixels)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87CA04A5-5CBC-C04D-9932-B24427687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CCD phase space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4D374A01-8555-5D40-A156-B2B051366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900" y="1384300"/>
            <a:ext cx="8737600" cy="51339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CCDs dominate inside and outside astronomy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Even used for x-rays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Large formats available (4096x4096) or mosaics of smaller devices. Gigapixel focal planes exist.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High quantum efficiency 80%+</a:t>
            </a:r>
          </a:p>
          <a:p>
            <a:pPr>
              <a:lnSpc>
                <a:spcPct val="90000"/>
              </a:lnSpc>
              <a:defRPr/>
            </a:pPr>
            <a:r>
              <a:rPr lang="en-US" u="sng" dirty="0">
                <a:cs typeface="+mn-cs"/>
              </a:rPr>
              <a:t>Dark current</a:t>
            </a:r>
            <a:r>
              <a:rPr lang="en-US" dirty="0">
                <a:cs typeface="+mn-cs"/>
              </a:rPr>
              <a:t> from thermal processes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Long-exposure astronomy CCDs are cooled to reduce dark current</a:t>
            </a:r>
          </a:p>
          <a:p>
            <a:pPr>
              <a:lnSpc>
                <a:spcPct val="90000"/>
              </a:lnSpc>
              <a:defRPr/>
            </a:pPr>
            <a:r>
              <a:rPr lang="en-US" u="sng" dirty="0">
                <a:cs typeface="+mn-cs"/>
              </a:rPr>
              <a:t>Readout noise</a:t>
            </a:r>
            <a:r>
              <a:rPr lang="en-US" dirty="0">
                <a:cs typeface="+mn-cs"/>
              </a:rPr>
              <a:t> can be several electrons per pixel each time a CCD is read out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Trade high readout speed vs added noise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To reduce read noise, usually have to reduce speed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FC8EED3A-DC2F-8E49-9BB0-32DD1B191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What do CCDs look like?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9DB02DC4-76C9-D14D-AF42-990CF4A0C5D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88938" y="1363663"/>
            <a:ext cx="8534400" cy="652462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sz="1800">
                <a:cs typeface="+mn-cs"/>
              </a:rPr>
              <a:t>	  Carnegie 4096x4096 CCD		Subaru SuprimeCam Mosaic</a:t>
            </a:r>
          </a:p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sz="1800">
                <a:cs typeface="+mn-cs"/>
              </a:rPr>
              <a:t>          Slow readout (science)		     Slow readout (science)</a:t>
            </a:r>
          </a:p>
        </p:txBody>
      </p:sp>
      <p:pic>
        <p:nvPicPr>
          <p:cNvPr id="67587" name="Picture 6" descr="CarnegieLDSS_CCD">
            <a:extLst>
              <a:ext uri="{FF2B5EF4-FFF2-40B4-BE49-F238E27FC236}">
                <a16:creationId xmlns:a16="http://schemas.microsoft.com/office/drawing/2014/main" id="{8D3E1D7C-52CE-A94B-AE85-0F1C704C5CA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25" y="2125663"/>
            <a:ext cx="2590800" cy="1943100"/>
          </a:xfrm>
        </p:spPr>
      </p:pic>
      <p:pic>
        <p:nvPicPr>
          <p:cNvPr id="67588" name="Picture 7" descr="Subaru_SupremeCam_hama-mos-8x2x4k">
            <a:extLst>
              <a:ext uri="{FF2B5EF4-FFF2-40B4-BE49-F238E27FC236}">
                <a16:creationId xmlns:a16="http://schemas.microsoft.com/office/drawing/2014/main" id="{E9615D2A-10C5-CF4C-BE9E-074B44F9D0B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2888" y="2108200"/>
            <a:ext cx="2759075" cy="1974850"/>
          </a:xfrm>
        </p:spPr>
      </p:pic>
      <p:pic>
        <p:nvPicPr>
          <p:cNvPr id="67589" name="Picture 8" descr="Picture 3">
            <a:extLst>
              <a:ext uri="{FF2B5EF4-FFF2-40B4-BE49-F238E27FC236}">
                <a16:creationId xmlns:a16="http://schemas.microsoft.com/office/drawing/2014/main" id="{963A3EDD-C6E7-1D46-B1C4-43416E28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4341813"/>
            <a:ext cx="3101975" cy="2224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9">
            <a:extLst>
              <a:ext uri="{FF2B5EF4-FFF2-40B4-BE49-F238E27FC236}">
                <a16:creationId xmlns:a16="http://schemas.microsoft.com/office/drawing/2014/main" id="{0C422C34-C59E-4243-9B3C-A1B58AFA0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4865688"/>
            <a:ext cx="27701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Trebuchet MS Bold" panose="020B0603020202020204" pitchFamily="34" charset="0"/>
              </a:rPr>
              <a:t>E2V 80 x 80 </a:t>
            </a:r>
          </a:p>
          <a:p>
            <a:r>
              <a:rPr lang="en-US" altLang="en-US" b="0">
                <a:latin typeface="Trebuchet MS Bold" panose="020B0603020202020204" pitchFamily="34" charset="0"/>
              </a:rPr>
              <a:t>fast readout for</a:t>
            </a:r>
          </a:p>
          <a:p>
            <a:r>
              <a:rPr lang="en-US" altLang="en-US" b="0">
                <a:latin typeface="Trebuchet MS Bold" panose="020B0603020202020204" pitchFamily="34" charset="0"/>
              </a:rPr>
              <a:t>wavefront sensing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BBBC8848-5E5F-4C4C-B4DB-3568E3A3A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6525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Infrared detectors (e.g. Hawaii 2RG)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BC0EE4FE-1BC1-924F-BFA6-F70BBFB44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463" y="1481138"/>
            <a:ext cx="4460875" cy="4876800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Read out pixels individually, by bonding a multiplexed readout array to the back of the photo-sensitive material</a:t>
            </a:r>
          </a:p>
          <a:p>
            <a:pPr>
              <a:defRPr/>
            </a:pPr>
            <a:r>
              <a:rPr lang="en-US">
                <a:cs typeface="+mn-cs"/>
              </a:rPr>
              <a:t>Photosensitive material must have lower band-gap than silicon, in order to respond to lower-energy IR photons</a:t>
            </a:r>
          </a:p>
          <a:p>
            <a:pPr>
              <a:defRPr/>
            </a:pPr>
            <a:r>
              <a:rPr lang="en-US">
                <a:cs typeface="+mn-cs"/>
              </a:rPr>
              <a:t>Materials: InSb, HgCdTe, ...</a:t>
            </a:r>
          </a:p>
        </p:txBody>
      </p:sp>
      <p:pic>
        <p:nvPicPr>
          <p:cNvPr id="69635" name="Picture 5" descr="IR_Detector">
            <a:extLst>
              <a:ext uri="{FF2B5EF4-FFF2-40B4-BE49-F238E27FC236}">
                <a16:creationId xmlns:a16="http://schemas.microsoft.com/office/drawing/2014/main" id="{4B1DDF95-53F1-D244-BEB3-31BE832B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862138"/>
            <a:ext cx="4119563" cy="3802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>
            <a:extLst>
              <a:ext uri="{FF2B5EF4-FFF2-40B4-BE49-F238E27FC236}">
                <a16:creationId xmlns:a16="http://schemas.microsoft.com/office/drawing/2014/main" id="{93EC0022-D69B-1746-8B9C-F55E8587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0"/>
            <a:ext cx="8789987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7">
            <a:extLst>
              <a:ext uri="{FF2B5EF4-FFF2-40B4-BE49-F238E27FC236}">
                <a16:creationId xmlns:a16="http://schemas.microsoft.com/office/drawing/2014/main" id="{A94FD04F-1215-CD4C-AAB0-FB812F7C7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257925"/>
            <a:ext cx="214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>
                <a:solidFill>
                  <a:schemeClr val="bg2"/>
                </a:solidFill>
              </a:rPr>
              <a:t>Credit: Gert Finger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F46D5-3757-3843-95B1-4E3C94A8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Recent development: IR Avalanche Photodiode Arrays -- Saphira</a:t>
            </a:r>
          </a:p>
        </p:txBody>
      </p:sp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4C59B878-BFB3-7C4F-8BD0-936533784C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390650"/>
            <a:ext cx="8743950" cy="4876800"/>
          </a:xfrm>
        </p:spPr>
        <p:txBody>
          <a:bodyPr/>
          <a:lstStyle/>
          <a:p>
            <a:r>
              <a:rPr lang="en-US" altLang="en-US" sz="1800"/>
              <a:t>Until now we have not had high frame rate, low noise infrared detector arrays, so it was not feasible to do high-order wavefront sensing at near-infrared wavelengths. </a:t>
            </a:r>
          </a:p>
          <a:p>
            <a:r>
              <a:rPr lang="en-US" altLang="en-US" sz="1800"/>
              <a:t>Selex Avalanche Photodiode for HgCdTe InfraRed Array (SAPHIRA) detector is the first technology that enables this</a:t>
            </a:r>
          </a:p>
          <a:p>
            <a:r>
              <a:rPr lang="en-US" altLang="en-US" sz="1800"/>
              <a:t>SAPHIRA detectors are HgCdTe linear avalanche photodiode arrays</a:t>
            </a:r>
          </a:p>
          <a:p>
            <a:r>
              <a:rPr lang="en-US" altLang="en-US" sz="1800"/>
              <a:t>320×256 pixels (enough for wavefront sensing at least on 8-10m telescopes)</a:t>
            </a:r>
          </a:p>
          <a:p>
            <a:r>
              <a:rPr lang="en-US" altLang="en-US" sz="1800"/>
              <a:t>Sensitive to 0.8-2.5 µm light.</a:t>
            </a:r>
          </a:p>
          <a:p>
            <a:r>
              <a:rPr lang="en-US" altLang="en-US" sz="1800"/>
              <a:t>Key features:</a:t>
            </a:r>
          </a:p>
          <a:p>
            <a:pPr lvl="1"/>
            <a:r>
              <a:rPr lang="en-US" altLang="en-US" sz="1800"/>
              <a:t>Fast readout rates while maintaining low readout noise </a:t>
            </a:r>
          </a:p>
          <a:p>
            <a:pPr lvl="1"/>
            <a:r>
              <a:rPr lang="en-US" altLang="en-US" sz="1800"/>
              <a:t>Low dark current</a:t>
            </a:r>
          </a:p>
          <a:p>
            <a:pPr lvl="1"/>
            <a:r>
              <a:rPr lang="en-US" altLang="en-US" sz="1800"/>
              <a:t>Ability to read out subarrays without a noise penalty</a:t>
            </a:r>
          </a:p>
          <a:p>
            <a:r>
              <a:rPr lang="en-US" altLang="en-US" sz="1800"/>
              <a:t>Ideal for infra-red wavefront sensing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72B52955-2865-ED4E-B837-E0F6B3822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136525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Types of noise in instruments</a:t>
            </a:r>
          </a:p>
        </p:txBody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F9C4CDA9-3D34-F146-87D3-0D50E9EC9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>
                <a:cs typeface="+mn-cs"/>
              </a:rPr>
              <a:t>Every instrument has its own characteristic background noise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Example: cosmic ray particles passing thru a CCD knock electrons into the conduction band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cs typeface="+mn-cs"/>
              </a:rPr>
              <a:t>Some residual instrument noise is </a:t>
            </a:r>
            <a:r>
              <a:rPr lang="en-US">
                <a:solidFill>
                  <a:schemeClr val="tx2"/>
                </a:solidFill>
                <a:cs typeface="+mn-cs"/>
              </a:rPr>
              <a:t>statistical</a:t>
            </a:r>
            <a:r>
              <a:rPr lang="en-US">
                <a:cs typeface="+mn-cs"/>
              </a:rPr>
              <a:t> in nature; can be measured very well given enough integration time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cs typeface="+mn-cs"/>
              </a:rPr>
              <a:t>Some residual instrument noise is </a:t>
            </a:r>
            <a:r>
              <a:rPr lang="en-US">
                <a:solidFill>
                  <a:schemeClr val="tx2"/>
                </a:solidFill>
                <a:cs typeface="+mn-cs"/>
              </a:rPr>
              <a:t>systematic</a:t>
            </a:r>
            <a:r>
              <a:rPr lang="en-US">
                <a:cs typeface="+mn-cs"/>
              </a:rPr>
              <a:t> in nature: cannot easily be eliminated by better measurement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Example: difference in optical path to wavefront sensor and to science camera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Typically has to be removed via </a:t>
            </a:r>
            <a:r>
              <a:rPr lang="en-US">
                <a:solidFill>
                  <a:schemeClr val="tx2"/>
                </a:solidFill>
              </a:rPr>
              <a:t>calibration</a:t>
            </a:r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2C9731B5-6FA2-FB41-9130-330C4CCBF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136525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Statistical fluctuations = </a:t>
            </a:r>
            <a:r>
              <a:rPr lang="ja-JP" altLang="en-US"/>
              <a:t>“</a:t>
            </a:r>
            <a:r>
              <a:rPr lang="en-US" altLang="ja-JP"/>
              <a:t>noise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10D0C69C-4BB9-BD43-AB6C-A0C6896CB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Definition of variance: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where </a:t>
            </a:r>
            <a:r>
              <a:rPr lang="en-US" i="1" dirty="0">
                <a:cs typeface="+mn-cs"/>
              </a:rPr>
              <a:t>m</a:t>
            </a:r>
            <a:r>
              <a:rPr lang="en-US" dirty="0">
                <a:cs typeface="+mn-cs"/>
              </a:rPr>
              <a:t> is the mean, </a:t>
            </a:r>
            <a:r>
              <a:rPr lang="en-US" i="1" dirty="0">
                <a:cs typeface="+mn-cs"/>
              </a:rPr>
              <a:t>n</a:t>
            </a:r>
            <a:r>
              <a:rPr lang="en-US" dirty="0">
                <a:cs typeface="+mn-cs"/>
              </a:rPr>
              <a:t> is the number of independent measurements of </a:t>
            </a:r>
            <a:r>
              <a:rPr lang="en-US" i="1" dirty="0">
                <a:cs typeface="+mn-cs"/>
              </a:rPr>
              <a:t>x</a:t>
            </a:r>
            <a:r>
              <a:rPr lang="en-US" dirty="0">
                <a:cs typeface="+mn-cs"/>
              </a:rPr>
              <a:t>, and the </a:t>
            </a:r>
            <a:r>
              <a:rPr lang="en-US" i="1" dirty="0">
                <a:cs typeface="+mn-cs"/>
              </a:rPr>
              <a:t>x</a:t>
            </a:r>
            <a:r>
              <a:rPr lang="en-US" i="1" baseline="-25000" dirty="0">
                <a:cs typeface="+mn-cs"/>
              </a:rPr>
              <a:t>i</a:t>
            </a:r>
            <a:r>
              <a:rPr lang="en-US" dirty="0">
                <a:cs typeface="+mn-cs"/>
              </a:rPr>
              <a:t> are the individual measured values</a:t>
            </a:r>
          </a:p>
          <a:p>
            <a:pPr>
              <a:defRPr/>
            </a:pPr>
            <a:r>
              <a:rPr lang="en-US" dirty="0">
                <a:cs typeface="+mn-cs"/>
              </a:rPr>
              <a:t>If x and y are two random independent variables, the variance of the sum (or difference) is the sum of the variances: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73731" name="Object 4">
            <a:extLst>
              <a:ext uri="{FF2B5EF4-FFF2-40B4-BE49-F238E27FC236}">
                <a16:creationId xmlns:a16="http://schemas.microsoft.com/office/drawing/2014/main" id="{659B09E2-8BA9-FF4E-8990-042499BAA4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4263" y="2130425"/>
          <a:ext cx="25908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Equation" r:id="rId4" imgW="1219200" imgH="444500" progId="Equation.DSMT4">
                  <p:embed/>
                </p:oleObj>
              </mc:Choice>
              <mc:Fallback>
                <p:oleObj name="Equation" r:id="rId4" imgW="12192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130425"/>
                        <a:ext cx="25908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5">
            <a:extLst>
              <a:ext uri="{FF2B5EF4-FFF2-40B4-BE49-F238E27FC236}">
                <a16:creationId xmlns:a16="http://schemas.microsoft.com/office/drawing/2014/main" id="{B6A8CB0B-0677-3641-9B16-E18B288849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0175" y="5689600"/>
          <a:ext cx="2044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Equation" r:id="rId6" imgW="889000" imgH="254000" progId="Equation.DSMT4">
                  <p:embed/>
                </p:oleObj>
              </mc:Choice>
              <mc:Fallback>
                <p:oleObj name="Equation" r:id="rId6" imgW="8890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5689600"/>
                        <a:ext cx="2044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A22AC00C-001D-3248-B18F-5D58DAA40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Main sources of detector noise for wavefront sensors in common use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AD406520-50A5-764B-9E5B-330C87D0C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>
                <a:cs typeface="+mn-cs"/>
              </a:rPr>
              <a:t>Poisson noise or photon statistics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Noise due to statistics of the detected photons themselves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cs typeface="+mn-cs"/>
              </a:rPr>
              <a:t>Read-noise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Electronic noise (from amplifiers) each time CCD is read out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cs typeface="+mn-cs"/>
              </a:rPr>
              <a:t>Other noise sources (less important for wavefront sensors, but important for other imaging applications)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Sky background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Dark current</a:t>
            </a:r>
          </a:p>
          <a:p>
            <a:pPr>
              <a:lnSpc>
                <a:spcPct val="90000"/>
              </a:lnSpc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5FECE1F-771C-5C45-9194-09142B33E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Correcting tip-tilt has relatively large effect, for seeing-limited images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9443606-0CD8-884B-9E9C-5B9EA4BE5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900" y="1447800"/>
            <a:ext cx="8712200" cy="5168900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For completely uncompensated images</a:t>
            </a:r>
          </a:p>
          <a:p>
            <a:pPr lvl="1">
              <a:spcBef>
                <a:spcPct val="40000"/>
              </a:spcBef>
              <a:buFontTx/>
              <a:buNone/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 		   </a:t>
            </a:r>
            <a:r>
              <a:rPr lang="en-US" altLang="en-US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i="1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i="1" baseline="-25000">
                <a:ea typeface="ヒラギノ角ゴ Pro W3" panose="020B0300000000000000" pitchFamily="34" charset="-128"/>
              </a:rPr>
              <a:t>uncomp</a:t>
            </a:r>
            <a:r>
              <a:rPr lang="en-US" altLang="en-US" i="1">
                <a:ea typeface="ヒラギノ角ゴ Pro W3" panose="020B0300000000000000" pitchFamily="34" charset="-128"/>
              </a:rPr>
              <a:t> = 1.02 ( D / r</a:t>
            </a:r>
            <a:r>
              <a:rPr lang="en-US" altLang="en-US" i="1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i="1">
                <a:ea typeface="ヒラギノ角ゴ Pro W3" panose="020B0300000000000000" pitchFamily="34" charset="-128"/>
              </a:rPr>
              <a:t> )</a:t>
            </a:r>
            <a:r>
              <a:rPr lang="en-US" altLang="en-US" i="1" baseline="30000">
                <a:ea typeface="ヒラギノ角ゴ Pro W3" panose="020B0300000000000000" pitchFamily="34" charset="-128"/>
              </a:rPr>
              <a:t>5/3</a:t>
            </a:r>
          </a:p>
          <a:p>
            <a:pPr>
              <a:spcBef>
                <a:spcPct val="85000"/>
              </a:spcBef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If image motion (tip-tilt) has been completely removed</a:t>
            </a:r>
          </a:p>
          <a:p>
            <a:pPr lvl="2">
              <a:spcBef>
                <a:spcPct val="40000"/>
              </a:spcBef>
              <a:buFont typeface="Symbol" pitchFamily="2" charset="2"/>
              <a:buChar char=" "/>
              <a:defRPr/>
            </a:pPr>
            <a:r>
              <a:rPr lang="en-US" altLang="en-US" sz="240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sz="2400" i="1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sz="2400" i="1" baseline="-25000">
                <a:ea typeface="ヒラギノ角ゴ Pro W3" panose="020B0300000000000000" pitchFamily="34" charset="-128"/>
              </a:rPr>
              <a:t>tiltcomp</a:t>
            </a:r>
            <a:r>
              <a:rPr lang="en-US" altLang="en-US" sz="2400" i="1">
                <a:ea typeface="ヒラギノ角ゴ Pro W3" panose="020B0300000000000000" pitchFamily="34" charset="-128"/>
              </a:rPr>
              <a:t> = 0.134 ( D / r</a:t>
            </a:r>
            <a:r>
              <a:rPr lang="en-US" altLang="en-US" sz="2400" i="1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sz="2400" i="1">
                <a:ea typeface="ヒラギノ角ゴ Pro W3" panose="020B0300000000000000" pitchFamily="34" charset="-128"/>
              </a:rPr>
              <a:t> )</a:t>
            </a:r>
            <a:r>
              <a:rPr lang="en-US" altLang="en-US" sz="2400" i="1" baseline="30000">
                <a:ea typeface="ヒラギノ角ゴ Pro W3" panose="020B0300000000000000" pitchFamily="34" charset="-128"/>
              </a:rPr>
              <a:t>5/3        </a:t>
            </a:r>
            <a:r>
              <a:rPr lang="en-US" altLang="en-US" sz="2000" i="1">
                <a:ea typeface="ヒラギノ角ゴ Pro W3" panose="020B0300000000000000" pitchFamily="34" charset="-128"/>
              </a:rPr>
              <a:t> </a:t>
            </a:r>
          </a:p>
          <a:p>
            <a:pPr lvl="2">
              <a:spcBef>
                <a:spcPct val="40000"/>
              </a:spcBef>
              <a:buFont typeface="Symbol" pitchFamily="2" charset="2"/>
              <a:buChar char=" "/>
              <a:defRPr/>
            </a:pPr>
            <a:r>
              <a:rPr lang="en-US" altLang="en-US" sz="2000" i="1">
                <a:ea typeface="ヒラギノ角ゴ Pro W3" panose="020B0300000000000000" pitchFamily="34" charset="-128"/>
              </a:rPr>
              <a:t>(Tyson, Principles of AO, eqns 2.61 and 2.62)</a:t>
            </a:r>
          </a:p>
          <a:p>
            <a:pPr>
              <a:spcBef>
                <a:spcPct val="85000"/>
              </a:spcBef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Removing image motion can (in principle) improve the wavefront variance of an uncompensated image by a factor of 10</a:t>
            </a:r>
          </a:p>
          <a:p>
            <a:pPr>
              <a:spcBef>
                <a:spcPct val="85000"/>
              </a:spcBef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Origin of statement that </a:t>
            </a:r>
            <a:r>
              <a:rPr lang="ja-JP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anose="020B0300000000000000" pitchFamily="34" charset="-128"/>
              </a:rPr>
              <a:t>Tip-tilt is the single largest contributor to wavefront error</a:t>
            </a:r>
            <a:r>
              <a:rPr lang="ja-JP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anose="020B0300000000000000" pitchFamily="34" charset="-128"/>
              </a:rPr>
              <a:t>”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222C85D0-7500-AB4F-8EC0-9BA861BC9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Photon statistics: Poisson distribution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E453DDBD-8A1E-3540-A971-65B17F8282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87500"/>
            <a:ext cx="8812213" cy="2549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/>
              <a:t>CCDs are sensitive enough that they care about individual photons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Light is quantum in nature.  There is a natural variability in how many photons will arrive in a specific time interval </a:t>
            </a:r>
            <a:r>
              <a:rPr lang="en-US" altLang="en-US" sz="1800" i="1"/>
              <a:t>T </a:t>
            </a:r>
            <a:r>
              <a:rPr lang="en-US" altLang="en-US" sz="1800"/>
              <a:t>, even when the </a:t>
            </a:r>
            <a:r>
              <a:rPr lang="en-US" altLang="en-US" sz="1800" u="sng"/>
              <a:t>average</a:t>
            </a:r>
            <a:r>
              <a:rPr lang="en-US" altLang="en-US" sz="1800"/>
              <a:t> flux </a:t>
            </a:r>
            <a:r>
              <a:rPr lang="en-US" altLang="en-US" sz="1800" i="1"/>
              <a:t>F</a:t>
            </a:r>
            <a:r>
              <a:rPr lang="en-US" altLang="en-US" sz="1800"/>
              <a:t> (photons/sec) is fixed.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We can</a:t>
            </a:r>
            <a:r>
              <a:rPr lang="ja-JP" altLang="en-US" sz="1800"/>
              <a:t>’</a:t>
            </a:r>
            <a:r>
              <a:rPr lang="en-US" altLang="ja-JP" sz="1800"/>
              <a:t>t assume that in a given pixel, for two consecutive observations of length </a:t>
            </a:r>
            <a:r>
              <a:rPr lang="en-US" altLang="ja-JP" sz="1800" i="1"/>
              <a:t>T</a:t>
            </a:r>
            <a:r>
              <a:rPr lang="en-US" altLang="ja-JP" sz="1800"/>
              <a:t>, the same number of photons will be counted.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The probability distribution for </a:t>
            </a:r>
            <a:r>
              <a:rPr lang="en-US" altLang="en-US" sz="1800" i="1"/>
              <a:t>N</a:t>
            </a:r>
            <a:r>
              <a:rPr lang="en-US" altLang="en-US" sz="1800"/>
              <a:t> photons to be counted in an observation time </a:t>
            </a:r>
            <a:r>
              <a:rPr lang="en-US" altLang="en-US" sz="1800" i="1"/>
              <a:t>T</a:t>
            </a:r>
            <a:r>
              <a:rPr lang="en-US" altLang="en-US" sz="1800"/>
              <a:t> is</a:t>
            </a:r>
          </a:p>
        </p:txBody>
      </p:sp>
      <p:graphicFrame>
        <p:nvGraphicFramePr>
          <p:cNvPr id="77827" name="Object 4">
            <a:extLst>
              <a:ext uri="{FF2B5EF4-FFF2-40B4-BE49-F238E27FC236}">
                <a16:creationId xmlns:a16="http://schemas.microsoft.com/office/drawing/2014/main" id="{4FC213EC-7A2F-8D4F-B097-39238A64F5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0" y="4452938"/>
          <a:ext cx="440372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Equation" r:id="rId4" imgW="1549400" imgH="444500" progId="Equation.DSMT4">
                  <p:embed/>
                </p:oleObj>
              </mc:Choice>
              <mc:Fallback>
                <p:oleObj name="Equation" r:id="rId4" imgW="15494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452938"/>
                        <a:ext cx="440372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1BAC571A-FABF-BF43-8709-336F154E6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Properties of Poisson distribution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8862CCF-47C7-DE49-B66D-90A1E4FE67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2120900"/>
            <a:ext cx="3340100" cy="2346325"/>
          </a:xfrm>
        </p:spPr>
        <p:txBody>
          <a:bodyPr/>
          <a:lstStyle/>
          <a:p>
            <a:pPr>
              <a:defRPr/>
            </a:pPr>
            <a:r>
              <a:rPr lang="en-US" sz="2000">
                <a:cs typeface="+mn-cs"/>
              </a:rPr>
              <a:t>Average value = </a:t>
            </a:r>
            <a:r>
              <a:rPr lang="en-US" sz="2000" i="1">
                <a:cs typeface="+mn-cs"/>
              </a:rPr>
              <a:t>FT</a:t>
            </a:r>
            <a:endParaRPr lang="en-US" sz="2000">
              <a:cs typeface="+mn-cs"/>
            </a:endParaRPr>
          </a:p>
          <a:p>
            <a:pPr>
              <a:defRPr/>
            </a:pPr>
            <a:r>
              <a:rPr lang="en-US" sz="2000">
                <a:cs typeface="+mn-cs"/>
              </a:rPr>
              <a:t>Standard deviation = </a:t>
            </a:r>
            <a:r>
              <a:rPr lang="en-US" sz="2000" i="1">
                <a:cs typeface="+mn-cs"/>
                <a:sym typeface="Symbol" charset="0"/>
              </a:rPr>
              <a:t>(FT)</a:t>
            </a:r>
            <a:r>
              <a:rPr lang="en-US" sz="2000" i="1" baseline="30000">
                <a:cs typeface="+mn-cs"/>
                <a:sym typeface="Symbol" charset="0"/>
              </a:rPr>
              <a:t>1/2</a:t>
            </a:r>
            <a:endParaRPr lang="en-US" sz="2000">
              <a:cs typeface="+mn-cs"/>
            </a:endParaRPr>
          </a:p>
          <a:p>
            <a:pPr>
              <a:defRPr/>
            </a:pPr>
            <a:r>
              <a:rPr lang="en-US" sz="2000">
                <a:cs typeface="+mn-cs"/>
              </a:rPr>
              <a:t>Approaches a Gaussian distribution as </a:t>
            </a:r>
            <a:r>
              <a:rPr lang="en-US" sz="2000" i="1">
                <a:cs typeface="+mn-cs"/>
              </a:rPr>
              <a:t>N</a:t>
            </a:r>
            <a:r>
              <a:rPr lang="en-US" sz="2000">
                <a:cs typeface="+mn-cs"/>
              </a:rPr>
              <a:t> becomes large</a:t>
            </a:r>
          </a:p>
        </p:txBody>
      </p:sp>
      <p:pic>
        <p:nvPicPr>
          <p:cNvPr id="79875" name="Picture 4">
            <a:extLst>
              <a:ext uri="{FF2B5EF4-FFF2-40B4-BE49-F238E27FC236}">
                <a16:creationId xmlns:a16="http://schemas.microsoft.com/office/drawing/2014/main" id="{010D0C1D-B9C7-A546-8362-5EDFCDAF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606550"/>
            <a:ext cx="5351463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5">
            <a:extLst>
              <a:ext uri="{FF2B5EF4-FFF2-40B4-BE49-F238E27FC236}">
                <a16:creationId xmlns:a16="http://schemas.microsoft.com/office/drawing/2014/main" id="{42D7264A-9953-B548-91DC-BC9083C6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5995988"/>
            <a:ext cx="291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Horizontal axis: </a:t>
            </a:r>
            <a:r>
              <a:rPr lang="en-US" altLang="en-US" i="1">
                <a:latin typeface="Arial" panose="020B0604020202020204" pitchFamily="34" charset="0"/>
              </a:rPr>
              <a:t>FT</a:t>
            </a:r>
          </a:p>
        </p:txBody>
      </p:sp>
      <p:sp>
        <p:nvSpPr>
          <p:cNvPr id="79877" name="Text Box 6">
            <a:extLst>
              <a:ext uri="{FF2B5EF4-FFF2-40B4-BE49-F238E27FC236}">
                <a16:creationId xmlns:a16="http://schemas.microsoft.com/office/drawing/2014/main" id="{D6C7661E-54A6-DD4C-B453-091A3A9E4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313488"/>
            <a:ext cx="303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Trebuchet MS" panose="020B0703020202090204" pitchFamily="34" charset="0"/>
              </a:rPr>
              <a:t>Credit: Bruce Macintosh</a:t>
            </a:r>
            <a:endParaRPr lang="en-US" altLang="en-US" b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>
            <a:extLst>
              <a:ext uri="{FF2B5EF4-FFF2-40B4-BE49-F238E27FC236}">
                <a16:creationId xmlns:a16="http://schemas.microsoft.com/office/drawing/2014/main" id="{D2019C14-2725-684B-9B14-F3302D951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5694363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3">
            <a:extLst>
              <a:ext uri="{FF2B5EF4-FFF2-40B4-BE49-F238E27FC236}">
                <a16:creationId xmlns:a16="http://schemas.microsoft.com/office/drawing/2014/main" id="{B4A7E9B0-1834-A14F-9993-424504B01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Properties of Poisson distribution</a:t>
            </a:r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6EC71326-F9CA-3147-A828-E612654804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 sz="2000">
              <a:cs typeface="+mn-cs"/>
            </a:endParaRPr>
          </a:p>
        </p:txBody>
      </p:sp>
      <p:sp>
        <p:nvSpPr>
          <p:cNvPr id="81924" name="Text Box 5">
            <a:extLst>
              <a:ext uri="{FF2B5EF4-FFF2-40B4-BE49-F238E27FC236}">
                <a16:creationId xmlns:a16="http://schemas.microsoft.com/office/drawing/2014/main" id="{74E9984A-24B1-5242-9EDD-B57C22DD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5995988"/>
            <a:ext cx="291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Horizontal axis: </a:t>
            </a:r>
            <a:r>
              <a:rPr lang="en-US" altLang="en-US" i="1">
                <a:latin typeface="Arial" panose="020B0604020202020204" pitchFamily="34" charset="0"/>
              </a:rPr>
              <a:t>FT</a:t>
            </a:r>
          </a:p>
        </p:txBody>
      </p:sp>
      <p:sp>
        <p:nvSpPr>
          <p:cNvPr id="81925" name="Text Box 6">
            <a:extLst>
              <a:ext uri="{FF2B5EF4-FFF2-40B4-BE49-F238E27FC236}">
                <a16:creationId xmlns:a16="http://schemas.microsoft.com/office/drawing/2014/main" id="{9546AE0B-7C22-FE43-8FA7-F7A956086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313488"/>
            <a:ext cx="303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Trebuchet MS" panose="020B0703020202090204" pitchFamily="34" charset="0"/>
              </a:rPr>
              <a:t>Credit: Bruce Macintosh</a:t>
            </a:r>
            <a:endParaRPr lang="en-US" altLang="en-US" b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>
            <a:extLst>
              <a:ext uri="{FF2B5EF4-FFF2-40B4-BE49-F238E27FC236}">
                <a16:creationId xmlns:a16="http://schemas.microsoft.com/office/drawing/2014/main" id="{5B11B318-9404-B040-A9E1-5CF8DA3C9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5694363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007B436E-DF0E-E84F-863F-64ECDCBA2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Properties of Poisson distribution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B8C27573-EAA4-DC4E-A36D-27DE4B29BC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447800"/>
            <a:ext cx="3098800" cy="5094288"/>
          </a:xfrm>
        </p:spPr>
        <p:txBody>
          <a:bodyPr/>
          <a:lstStyle/>
          <a:p>
            <a:pPr>
              <a:defRPr/>
            </a:pPr>
            <a:r>
              <a:rPr lang="en-US" sz="2000">
                <a:cs typeface="+mn-cs"/>
              </a:rPr>
              <a:t>When &lt; </a:t>
            </a:r>
            <a:r>
              <a:rPr lang="en-US" sz="2000" i="1">
                <a:cs typeface="+mn-cs"/>
              </a:rPr>
              <a:t>FT </a:t>
            </a:r>
            <a:r>
              <a:rPr lang="en-US" sz="2000">
                <a:cs typeface="+mn-cs"/>
              </a:rPr>
              <a:t>&gt; is large, Poisson distribution approaches Gaussian</a:t>
            </a:r>
            <a:endParaRPr lang="en-US" sz="2000" baseline="-25000">
              <a:cs typeface="+mn-cs"/>
            </a:endParaRPr>
          </a:p>
          <a:p>
            <a:pPr>
              <a:defRPr/>
            </a:pPr>
            <a:endParaRPr lang="en-US" sz="2000">
              <a:cs typeface="+mn-cs"/>
            </a:endParaRPr>
          </a:p>
          <a:p>
            <a:pPr>
              <a:defRPr/>
            </a:pPr>
            <a:r>
              <a:rPr lang="en-US" sz="2000">
                <a:cs typeface="+mn-cs"/>
              </a:rPr>
              <a:t>Standard deviations of independent Poisson and Gaussian processes can be added in quadrature</a:t>
            </a:r>
            <a:endParaRPr lang="en-US" sz="2000" baseline="-25000">
              <a:cs typeface="+mn-cs"/>
            </a:endParaRPr>
          </a:p>
        </p:txBody>
      </p:sp>
      <p:sp>
        <p:nvSpPr>
          <p:cNvPr id="83972" name="Text Box 5">
            <a:extLst>
              <a:ext uri="{FF2B5EF4-FFF2-40B4-BE49-F238E27FC236}">
                <a16:creationId xmlns:a16="http://schemas.microsoft.com/office/drawing/2014/main" id="{BD00F519-6265-7F47-A32D-29468580E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5995988"/>
            <a:ext cx="291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Horizontal axis: </a:t>
            </a:r>
            <a:r>
              <a:rPr lang="en-US" altLang="en-US" i="1">
                <a:latin typeface="Arial" panose="020B0604020202020204" pitchFamily="34" charset="0"/>
              </a:rPr>
              <a:t>FT</a:t>
            </a:r>
          </a:p>
        </p:txBody>
      </p:sp>
      <p:sp>
        <p:nvSpPr>
          <p:cNvPr id="83973" name="Text Box 6">
            <a:extLst>
              <a:ext uri="{FF2B5EF4-FFF2-40B4-BE49-F238E27FC236}">
                <a16:creationId xmlns:a16="http://schemas.microsoft.com/office/drawing/2014/main" id="{5326E8C0-C351-6644-8746-645025965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313488"/>
            <a:ext cx="303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Trebuchet MS" panose="020B0703020202090204" pitchFamily="34" charset="0"/>
              </a:rPr>
              <a:t>Credit: Bruce Macintosh</a:t>
            </a:r>
            <a:endParaRPr lang="en-US" altLang="en-US" b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D5E84825-B51F-4549-BFFB-AFB55F06B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How to convert between incident photons and recorded digital numbers ?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8C418086-1077-C842-9D90-35104D377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1938" y="1490663"/>
            <a:ext cx="8534400" cy="4876800"/>
          </a:xfrm>
        </p:spPr>
        <p:txBody>
          <a:bodyPr/>
          <a:lstStyle/>
          <a:p>
            <a:pPr>
              <a:spcBef>
                <a:spcPct val="80000"/>
              </a:spcBef>
              <a:defRPr/>
            </a:pPr>
            <a:r>
              <a:rPr lang="en-US" sz="2000" dirty="0">
                <a:cs typeface="+mn-cs"/>
              </a:rPr>
              <a:t>Digital numbers outputted from a CCD are called Data Numbers (DN) or Analog-Digital Units (ADUs)</a:t>
            </a:r>
          </a:p>
          <a:p>
            <a:pPr>
              <a:spcBef>
                <a:spcPct val="80000"/>
              </a:spcBef>
              <a:defRPr/>
            </a:pPr>
            <a:r>
              <a:rPr lang="en-US" sz="2000" dirty="0">
                <a:cs typeface="+mn-cs"/>
              </a:rPr>
              <a:t>Have to turn DN or ADUs back into microvolts, electrons,  photons to have a calibrated system</a:t>
            </a:r>
          </a:p>
          <a:p>
            <a:pPr>
              <a:spcBef>
                <a:spcPct val="80000"/>
              </a:spcBef>
              <a:defRPr/>
            </a:pPr>
            <a:endParaRPr lang="en-US" sz="2000" dirty="0">
              <a:cs typeface="+mn-cs"/>
            </a:endParaRPr>
          </a:p>
          <a:p>
            <a:pPr>
              <a:spcBef>
                <a:spcPct val="80000"/>
              </a:spcBef>
              <a:defRPr/>
            </a:pPr>
            <a:endParaRPr lang="en-US" sz="2000" dirty="0">
              <a:cs typeface="+mn-cs"/>
            </a:endParaRPr>
          </a:p>
          <a:p>
            <a:pPr>
              <a:spcBef>
                <a:spcPct val="80000"/>
              </a:spcBef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>
              <a:spcBef>
                <a:spcPct val="80000"/>
              </a:spcBef>
              <a:buFontTx/>
              <a:buNone/>
              <a:defRPr/>
            </a:pPr>
            <a:r>
              <a:rPr lang="en-US" sz="2000" dirty="0">
                <a:cs typeface="+mn-cs"/>
              </a:rPr>
              <a:t>where </a:t>
            </a:r>
            <a:r>
              <a:rPr lang="en-US" sz="2000" i="1" dirty="0">
                <a:cs typeface="+mn-cs"/>
              </a:rPr>
              <a:t>QE</a:t>
            </a:r>
            <a:r>
              <a:rPr lang="en-US" sz="2000" dirty="0">
                <a:cs typeface="+mn-cs"/>
              </a:rPr>
              <a:t> is the quantum efficiency (what fraction of incident photons get made into electrons), </a:t>
            </a:r>
            <a:r>
              <a:rPr lang="en-US" sz="2000" i="1" dirty="0">
                <a:cs typeface="+mn-cs"/>
              </a:rPr>
              <a:t>g</a:t>
            </a:r>
            <a:r>
              <a:rPr lang="en-US" sz="2000" dirty="0">
                <a:cs typeface="+mn-cs"/>
              </a:rPr>
              <a:t> is the photon transfer gain factor (electrons/DN) and </a:t>
            </a:r>
            <a:r>
              <a:rPr lang="en-US" sz="2000" i="1" dirty="0">
                <a:cs typeface="+mn-cs"/>
              </a:rPr>
              <a:t>b</a:t>
            </a:r>
            <a:r>
              <a:rPr lang="en-US" sz="2000" dirty="0">
                <a:cs typeface="+mn-cs"/>
              </a:rPr>
              <a:t> is an electrical offset signal or bias</a:t>
            </a:r>
          </a:p>
        </p:txBody>
      </p:sp>
      <p:graphicFrame>
        <p:nvGraphicFramePr>
          <p:cNvPr id="86019" name="Object 5">
            <a:extLst>
              <a:ext uri="{FF2B5EF4-FFF2-40B4-BE49-F238E27FC236}">
                <a16:creationId xmlns:a16="http://schemas.microsoft.com/office/drawing/2014/main" id="{91299257-A7F4-A449-8B9A-6B2C0C9F9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4913" y="3295650"/>
          <a:ext cx="57658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Equation" r:id="rId4" imgW="2705100" imgH="469900" progId="Equation.DSMT4">
                  <p:embed/>
                </p:oleObj>
              </mc:Choice>
              <mc:Fallback>
                <p:oleObj name="Equation" r:id="rId4" imgW="27051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3295650"/>
                        <a:ext cx="576580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FEABDB2B-FFE8-A844-9101-37B7180D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To calculate SNR, look at all the various noise sources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7FD34244-2380-244E-A48F-ABC5B53B0A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98600"/>
            <a:ext cx="8839200" cy="4814888"/>
          </a:xfrm>
        </p:spPr>
        <p:txBody>
          <a:bodyPr/>
          <a:lstStyle/>
          <a:p>
            <a:pPr>
              <a:defRPr/>
            </a:pPr>
            <a:r>
              <a:rPr lang="en-US" sz="2000">
                <a:cs typeface="+mn-cs"/>
              </a:rPr>
              <a:t>Wisest to calculate SNR in electrons rather than ADU or magnitudes</a:t>
            </a:r>
          </a:p>
          <a:p>
            <a:pPr>
              <a:defRPr/>
            </a:pPr>
            <a:r>
              <a:rPr lang="en-US" sz="2000">
                <a:cs typeface="+mn-cs"/>
              </a:rPr>
              <a:t>Noise comes from Poisson noise in the object, Gaussian-like readout noise </a:t>
            </a:r>
            <a:r>
              <a:rPr lang="en-US" sz="2000" i="1">
                <a:cs typeface="+mn-cs"/>
              </a:rPr>
              <a:t>RN</a:t>
            </a:r>
            <a:r>
              <a:rPr lang="en-US" sz="2000">
                <a:cs typeface="+mn-cs"/>
              </a:rPr>
              <a:t> per pixel, Poisson noise in the sky background, and dark current noise </a:t>
            </a:r>
            <a:r>
              <a:rPr lang="en-US" sz="2000" i="1">
                <a:cs typeface="+mn-cs"/>
              </a:rPr>
              <a:t>D</a:t>
            </a:r>
            <a:endParaRPr lang="en-US" sz="2000">
              <a:cs typeface="+mn-cs"/>
            </a:endParaRPr>
          </a:p>
          <a:p>
            <a:pPr>
              <a:defRPr/>
            </a:pPr>
            <a:r>
              <a:rPr lang="en-US" sz="2000">
                <a:cs typeface="+mn-cs"/>
              </a:rPr>
              <a:t>Readout noise:</a:t>
            </a:r>
          </a:p>
          <a:p>
            <a:pPr lvl="1">
              <a:spcBef>
                <a:spcPct val="100000"/>
              </a:spcBef>
              <a:buFontTx/>
              <a:buNone/>
              <a:defRPr/>
            </a:pPr>
            <a:r>
              <a:rPr lang="en-US" sz="2000"/>
              <a:t>where </a:t>
            </a:r>
            <a:r>
              <a:rPr lang="en-US" sz="2000" i="1"/>
              <a:t>n</a:t>
            </a:r>
            <a:r>
              <a:rPr lang="en-US" sz="2000" i="1" baseline="-25000"/>
              <a:t>pix</a:t>
            </a:r>
            <a:r>
              <a:rPr lang="en-US" sz="2000"/>
              <a:t> is the number of pixels and </a:t>
            </a:r>
            <a:r>
              <a:rPr lang="en-US" sz="2000" i="1"/>
              <a:t>RN</a:t>
            </a:r>
            <a:r>
              <a:rPr lang="en-US" sz="2000"/>
              <a:t> is the readout noise </a:t>
            </a:r>
          </a:p>
          <a:p>
            <a:pPr>
              <a:spcBef>
                <a:spcPct val="100000"/>
              </a:spcBef>
              <a:defRPr/>
            </a:pPr>
            <a:r>
              <a:rPr lang="en-US" sz="2000">
                <a:cs typeface="+mn-cs"/>
              </a:rPr>
              <a:t>Photon noise:</a:t>
            </a:r>
          </a:p>
          <a:p>
            <a:pPr>
              <a:spcBef>
                <a:spcPct val="100000"/>
              </a:spcBef>
              <a:defRPr/>
            </a:pPr>
            <a:r>
              <a:rPr lang="en-US" sz="2000">
                <a:cs typeface="+mn-cs"/>
              </a:rPr>
              <a:t>Sky background: for </a:t>
            </a:r>
            <a:r>
              <a:rPr lang="en-US" sz="2000" i="1">
                <a:cs typeface="+mn-cs"/>
              </a:rPr>
              <a:t>B</a:t>
            </a:r>
            <a:r>
              <a:rPr lang="en-US" sz="2000" i="1" baseline="-25000">
                <a:cs typeface="+mn-cs"/>
              </a:rPr>
              <a:t>Sky</a:t>
            </a:r>
            <a:r>
              <a:rPr lang="en-US" sz="2000">
                <a:cs typeface="+mn-cs"/>
              </a:rPr>
              <a:t> e</a:t>
            </a:r>
            <a:r>
              <a:rPr lang="en-US" sz="2000" baseline="30000">
                <a:cs typeface="+mn-cs"/>
              </a:rPr>
              <a:t>-</a:t>
            </a:r>
            <a:r>
              <a:rPr lang="en-US" sz="2000">
                <a:cs typeface="+mn-cs"/>
              </a:rPr>
              <a:t>/pix/sec from the sky, </a:t>
            </a:r>
          </a:p>
          <a:p>
            <a:pPr>
              <a:spcBef>
                <a:spcPct val="100000"/>
              </a:spcBef>
              <a:defRPr/>
            </a:pPr>
            <a:r>
              <a:rPr lang="en-US" sz="2000">
                <a:cs typeface="+mn-cs"/>
              </a:rPr>
              <a:t>Dark current noise: for dark current </a:t>
            </a:r>
            <a:r>
              <a:rPr lang="en-US" sz="2000" i="1">
                <a:cs typeface="+mn-cs"/>
              </a:rPr>
              <a:t>D</a:t>
            </a:r>
            <a:r>
              <a:rPr lang="en-US" sz="2000">
                <a:cs typeface="+mn-cs"/>
              </a:rPr>
              <a:t> (e</a:t>
            </a:r>
            <a:r>
              <a:rPr lang="en-US" sz="2000" baseline="30000">
                <a:cs typeface="+mn-cs"/>
              </a:rPr>
              <a:t>-</a:t>
            </a:r>
            <a:r>
              <a:rPr lang="en-US" sz="2000">
                <a:cs typeface="+mn-cs"/>
              </a:rPr>
              <a:t>/pix/sec)  </a:t>
            </a:r>
          </a:p>
        </p:txBody>
      </p:sp>
      <p:graphicFrame>
        <p:nvGraphicFramePr>
          <p:cNvPr id="88067" name="Object 4">
            <a:extLst>
              <a:ext uri="{FF2B5EF4-FFF2-40B4-BE49-F238E27FC236}">
                <a16:creationId xmlns:a16="http://schemas.microsoft.com/office/drawing/2014/main" id="{C8DF6B07-954C-084E-83A7-98252F5E73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3163" y="3046413"/>
          <a:ext cx="2413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name="Equation" r:id="rId4" imgW="965200" imgH="254000" progId="Equation.DSMT4">
                  <p:embed/>
                </p:oleObj>
              </mc:Choice>
              <mc:Fallback>
                <p:oleObj name="Equation" r:id="rId4" imgW="9652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3046413"/>
                        <a:ext cx="2413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5">
            <a:extLst>
              <a:ext uri="{FF2B5EF4-FFF2-40B4-BE49-F238E27FC236}">
                <a16:creationId xmlns:a16="http://schemas.microsoft.com/office/drawing/2014/main" id="{9358E205-E861-1549-8F82-5E27E22438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1425" y="4310063"/>
          <a:ext cx="37258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Equation" r:id="rId6" imgW="1676400" imgH="254000" progId="Equation.DSMT4">
                  <p:embed/>
                </p:oleObj>
              </mc:Choice>
              <mc:Fallback>
                <p:oleObj name="Equation" r:id="rId6" imgW="16764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4310063"/>
                        <a:ext cx="37258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6">
            <a:extLst>
              <a:ext uri="{FF2B5EF4-FFF2-40B4-BE49-F238E27FC236}">
                <a16:creationId xmlns:a16="http://schemas.microsoft.com/office/drawing/2014/main" id="{226E9DAE-EAC9-8241-9286-A6E0D9594F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2413" y="6027738"/>
          <a:ext cx="22653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Equation" r:id="rId8" imgW="927100" imgH="254000" progId="Equation.DSMT4">
                  <p:embed/>
                </p:oleObj>
              </mc:Choice>
              <mc:Fallback>
                <p:oleObj name="Equation" r:id="rId8" imgW="9271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6027738"/>
                        <a:ext cx="22653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7">
            <a:extLst>
              <a:ext uri="{FF2B5EF4-FFF2-40B4-BE49-F238E27FC236}">
                <a16:creationId xmlns:a16="http://schemas.microsoft.com/office/drawing/2014/main" id="{BB8D4D2E-8BFF-6246-A3E2-4E829DC116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0488" y="4875213"/>
          <a:ext cx="19780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Equation" r:id="rId10" imgW="774700" imgH="254000" progId="Equation.DSMT4">
                  <p:embed/>
                </p:oleObj>
              </mc:Choice>
              <mc:Fallback>
                <p:oleObj name="Equation" r:id="rId10" imgW="7747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4875213"/>
                        <a:ext cx="197802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97AA4FDE-924F-EB41-BB8C-5D31426D9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463" y="0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sz="2400">
                <a:cs typeface="+mj-cs"/>
              </a:rPr>
              <a:t>Dark Current or Thermal Noise: Electrons reach conduction bands due to thermal excitation</a:t>
            </a:r>
            <a:endParaRPr lang="en-US" sz="1800">
              <a:cs typeface="+mj-cs"/>
            </a:endParaRPr>
          </a:p>
        </p:txBody>
      </p:sp>
      <p:pic>
        <p:nvPicPr>
          <p:cNvPr id="90114" name="Picture 3" descr="Darkcount">
            <a:extLst>
              <a:ext uri="{FF2B5EF4-FFF2-40B4-BE49-F238E27FC236}">
                <a16:creationId xmlns:a16="http://schemas.microsoft.com/office/drawing/2014/main" id="{3D083F8E-A827-FA48-A1E3-24EFFA106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806575"/>
            <a:ext cx="5014913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4">
            <a:extLst>
              <a:ext uri="{FF2B5EF4-FFF2-40B4-BE49-F238E27FC236}">
                <a16:creationId xmlns:a16="http://schemas.microsoft.com/office/drawing/2014/main" id="{DACD9B17-4EBA-5540-8723-031FE2F44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6369050"/>
            <a:ext cx="2230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Trebuchet MS Bold" panose="020B0603020202020204" pitchFamily="34" charset="0"/>
              </a:rPr>
              <a:t>Credit: Jeff Thrush</a:t>
            </a:r>
          </a:p>
        </p:txBody>
      </p:sp>
      <p:sp>
        <p:nvSpPr>
          <p:cNvPr id="90116" name="Text Box 5">
            <a:extLst>
              <a:ext uri="{FF2B5EF4-FFF2-40B4-BE49-F238E27FC236}">
                <a16:creationId xmlns:a16="http://schemas.microsoft.com/office/drawing/2014/main" id="{F8FB8BED-019C-E74F-A86A-F61C49607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1911350"/>
            <a:ext cx="2571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Trebuchet MS Bold" panose="020B0603020202020204" pitchFamily="34" charset="0"/>
              </a:rPr>
              <a:t>Science CCDs are always cooled (liquid nitrogen, dewar, etc.)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06D9DDEC-9DD6-6145-8D8C-04787FFF9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Total signal to noise ratio – important!</a:t>
            </a:r>
          </a:p>
        </p:txBody>
      </p:sp>
      <p:graphicFrame>
        <p:nvGraphicFramePr>
          <p:cNvPr id="92162" name="Object 3">
            <a:extLst>
              <a:ext uri="{FF2B5EF4-FFF2-40B4-BE49-F238E27FC236}">
                <a16:creationId xmlns:a16="http://schemas.microsoft.com/office/drawing/2014/main" id="{29472104-01E1-B14C-B24B-197C2B10F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575" y="1743075"/>
          <a:ext cx="845661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Equation" r:id="rId4" imgW="3530600" imgH="495300" progId="Equation.DSMT4">
                  <p:embed/>
                </p:oleObj>
              </mc:Choice>
              <mc:Fallback>
                <p:oleObj name="Equation" r:id="rId4" imgW="35306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743075"/>
                        <a:ext cx="8456613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Rectangle 4">
            <a:extLst>
              <a:ext uri="{FF2B5EF4-FFF2-40B4-BE49-F238E27FC236}">
                <a16:creationId xmlns:a16="http://schemas.microsoft.com/office/drawing/2014/main" id="{68935D90-79B1-CE42-A6A3-7359535C6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95700"/>
            <a:ext cx="85217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7663" indent="-347663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Trebuchet MS Bold" panose="020B0603020202020204" pitchFamily="34" charset="0"/>
              </a:rPr>
              <a:t>where </a:t>
            </a:r>
            <a:r>
              <a:rPr lang="en-US" altLang="en-US" b="0" i="1">
                <a:latin typeface="Trebuchet MS Bold" panose="020B0603020202020204" pitchFamily="34" charset="0"/>
              </a:rPr>
              <a:t>F </a:t>
            </a:r>
            <a:r>
              <a:rPr lang="en-US" altLang="en-US" b="0">
                <a:latin typeface="Trebuchet MS Bold" panose="020B0603020202020204" pitchFamily="34" charset="0"/>
              </a:rPr>
              <a:t> is the average photo-electron flux, </a:t>
            </a:r>
            <a:r>
              <a:rPr lang="en-US" altLang="en-US" b="0" i="1">
                <a:latin typeface="Trebuchet MS Bold" panose="020B0603020202020204" pitchFamily="34" charset="0"/>
              </a:rPr>
              <a:t>T</a:t>
            </a:r>
            <a:r>
              <a:rPr lang="en-US" altLang="en-US" b="0">
                <a:latin typeface="Trebuchet MS Bold" panose="020B0603020202020204" pitchFamily="34" charset="0"/>
              </a:rPr>
              <a:t>  is the time interval of the measurement, </a:t>
            </a:r>
            <a:r>
              <a:rPr lang="en-US" altLang="en-US" b="0" i="1">
                <a:latin typeface="Trebuchet MS Bold" panose="020B0603020202020204" pitchFamily="34" charset="0"/>
              </a:rPr>
              <a:t>B</a:t>
            </a:r>
            <a:r>
              <a:rPr lang="en-US" altLang="en-US" b="0" i="1" baseline="-25000">
                <a:latin typeface="Trebuchet MS Bold" panose="020B0603020202020204" pitchFamily="34" charset="0"/>
              </a:rPr>
              <a:t>Sky </a:t>
            </a:r>
            <a:r>
              <a:rPr lang="en-US" altLang="en-US" b="0">
                <a:latin typeface="Trebuchet MS Bold" panose="020B0603020202020204" pitchFamily="34" charset="0"/>
              </a:rPr>
              <a:t> is the electrons per pixel per sec from the sky background, </a:t>
            </a:r>
            <a:r>
              <a:rPr lang="en-US" altLang="en-US" b="0" i="1">
                <a:latin typeface="Trebuchet MS Bold" panose="020B0603020202020204" pitchFamily="34" charset="0"/>
              </a:rPr>
              <a:t>D</a:t>
            </a:r>
            <a:r>
              <a:rPr lang="en-US" altLang="en-US" b="0">
                <a:latin typeface="Trebuchet MS Bold" panose="020B0603020202020204" pitchFamily="34" charset="0"/>
              </a:rPr>
              <a:t>  is the electrons per pixel per sec due to dark current, and </a:t>
            </a:r>
            <a:r>
              <a:rPr lang="en-US" altLang="en-US" b="0" i="1">
                <a:latin typeface="Trebuchet MS Bold" panose="020B0603020202020204" pitchFamily="34" charset="0"/>
              </a:rPr>
              <a:t>RN</a:t>
            </a:r>
            <a:r>
              <a:rPr lang="en-US" altLang="en-US" b="0">
                <a:latin typeface="Trebuchet MS Bold" panose="020B0603020202020204" pitchFamily="34" charset="0"/>
              </a:rPr>
              <a:t>  is the readout noise per pixel.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10D0058E-9F58-3745-AA05-9E66359C9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Some special cases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48435A4-62A0-004C-8CEE-9424AA3CC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>
                <a:cs typeface="+mn-cs"/>
              </a:rPr>
              <a:t>Poisson statistics</a:t>
            </a:r>
            <a:r>
              <a:rPr lang="en-US">
                <a:cs typeface="+mn-cs"/>
              </a:rPr>
              <a:t>: If detector has very low read noise, sky background is low, dark current is low, SNR is</a:t>
            </a:r>
          </a:p>
          <a:p>
            <a:pPr>
              <a:lnSpc>
                <a:spcPct val="90000"/>
              </a:lnSpc>
              <a:defRPr/>
            </a:pPr>
            <a:endParaRPr lang="en-US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i="1">
                <a:cs typeface="+mn-cs"/>
              </a:rPr>
              <a:t>Read-noise dominated</a:t>
            </a:r>
            <a:r>
              <a:rPr lang="en-US">
                <a:cs typeface="+mn-cs"/>
              </a:rPr>
              <a:t>:  If there are lots of photons but read noise is high, SNR is</a:t>
            </a:r>
          </a:p>
          <a:p>
            <a:pPr>
              <a:lnSpc>
                <a:spcPct val="90000"/>
              </a:lnSpc>
              <a:defRPr/>
            </a:pPr>
            <a:endParaRPr lang="en-US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>
              <a:cs typeface="+mn-cs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/>
              <a:t>      If you add multiple images, SNR ~ </a:t>
            </a:r>
            <a:r>
              <a:rPr lang="en-US" i="1"/>
              <a:t>( N</a:t>
            </a:r>
            <a:r>
              <a:rPr lang="en-US" i="1" baseline="-25000"/>
              <a:t>images </a:t>
            </a:r>
            <a:r>
              <a:rPr lang="en-US" i="1"/>
              <a:t>)</a:t>
            </a:r>
            <a:r>
              <a:rPr lang="en-US" i="1" baseline="30000"/>
              <a:t>1/2</a:t>
            </a:r>
            <a:endParaRPr lang="en-US" i="1"/>
          </a:p>
        </p:txBody>
      </p:sp>
      <p:graphicFrame>
        <p:nvGraphicFramePr>
          <p:cNvPr id="94211" name="Object 4">
            <a:extLst>
              <a:ext uri="{FF2B5EF4-FFF2-40B4-BE49-F238E27FC236}">
                <a16:creationId xmlns:a16="http://schemas.microsoft.com/office/drawing/2014/main" id="{60177A8F-834E-2D4E-9A82-52E731F39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2463" y="2482850"/>
          <a:ext cx="50863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Equation" r:id="rId4" imgW="1981200" imgH="406400" progId="Equation.DSMT4">
                  <p:embed/>
                </p:oleObj>
              </mc:Choice>
              <mc:Fallback>
                <p:oleObj name="Equation" r:id="rId4" imgW="1981200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2482850"/>
                        <a:ext cx="508635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5">
            <a:extLst>
              <a:ext uri="{FF2B5EF4-FFF2-40B4-BE49-F238E27FC236}">
                <a16:creationId xmlns:a16="http://schemas.microsoft.com/office/drawing/2014/main" id="{107793A6-2030-8E4E-A93F-7B5F53E644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0350" y="4583113"/>
          <a:ext cx="569118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Equation" r:id="rId6" imgW="2400300" imgH="495300" progId="Equation.DSMT4">
                  <p:embed/>
                </p:oleObj>
              </mc:Choice>
              <mc:Fallback>
                <p:oleObj name="Equation" r:id="rId6" imgW="24003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4583113"/>
                        <a:ext cx="569118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4CBCB46C-F656-3140-BBF4-017B9C789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160338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Typical noise cases for astronomical AO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684CE73-2EAD-9944-AF66-C1C83F54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2"/>
                </a:solidFill>
                <a:cs typeface="+mn-cs"/>
              </a:rPr>
              <a:t>Wavefront sensors</a:t>
            </a:r>
            <a:endParaRPr lang="en-US">
              <a:cs typeface="+mn-cs"/>
            </a:endParaRPr>
          </a:p>
          <a:p>
            <a:pPr lvl="1">
              <a:defRPr/>
            </a:pPr>
            <a:r>
              <a:rPr lang="en-US"/>
              <a:t>Read-noise dominated:</a:t>
            </a:r>
          </a:p>
          <a:p>
            <a:pPr lvl="1">
              <a:defRPr/>
            </a:pPr>
            <a:endParaRPr lang="en-US"/>
          </a:p>
          <a:p>
            <a:pPr>
              <a:defRPr/>
            </a:pPr>
            <a:r>
              <a:rPr lang="en-US">
                <a:solidFill>
                  <a:schemeClr val="tx2"/>
                </a:solidFill>
                <a:cs typeface="+mn-cs"/>
              </a:rPr>
              <a:t>Imagers (cameras)</a:t>
            </a:r>
            <a:r>
              <a:rPr lang="en-US">
                <a:cs typeface="+mn-cs"/>
              </a:rPr>
              <a:t> </a:t>
            </a:r>
          </a:p>
          <a:p>
            <a:pPr lvl="1">
              <a:defRPr/>
            </a:pPr>
            <a:r>
              <a:rPr lang="en-US"/>
              <a:t>Sky background limited:</a:t>
            </a:r>
          </a:p>
          <a:p>
            <a:pPr lvl="1">
              <a:defRPr/>
            </a:pPr>
            <a:endParaRPr lang="en-US"/>
          </a:p>
          <a:p>
            <a:pPr>
              <a:defRPr/>
            </a:pPr>
            <a:r>
              <a:rPr lang="en-US">
                <a:solidFill>
                  <a:schemeClr val="tx2"/>
                </a:solidFill>
                <a:cs typeface="+mn-cs"/>
              </a:rPr>
              <a:t>Spectrographs</a:t>
            </a:r>
            <a:endParaRPr lang="en-US">
              <a:cs typeface="+mn-cs"/>
            </a:endParaRPr>
          </a:p>
          <a:p>
            <a:pPr lvl="1">
              <a:defRPr/>
            </a:pPr>
            <a:r>
              <a:rPr lang="en-US"/>
              <a:t>Either sky background or dark current limited:  </a:t>
            </a:r>
          </a:p>
        </p:txBody>
      </p:sp>
      <p:graphicFrame>
        <p:nvGraphicFramePr>
          <p:cNvPr id="96259" name="Object 4">
            <a:extLst>
              <a:ext uri="{FF2B5EF4-FFF2-40B4-BE49-F238E27FC236}">
                <a16:creationId xmlns:a16="http://schemas.microsoft.com/office/drawing/2014/main" id="{F2B3F0DF-BBAA-3447-9258-AC3D31CFF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9313" y="1890713"/>
          <a:ext cx="22018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Equation" r:id="rId4" imgW="1181100" imgH="469900" progId="Equation.DSMT4">
                  <p:embed/>
                </p:oleObj>
              </mc:Choice>
              <mc:Fallback>
                <p:oleObj name="Equation" r:id="rId4" imgW="11811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890713"/>
                        <a:ext cx="220186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5">
            <a:extLst>
              <a:ext uri="{FF2B5EF4-FFF2-40B4-BE49-F238E27FC236}">
                <a16:creationId xmlns:a16="http://schemas.microsoft.com/office/drawing/2014/main" id="{ACD7497F-2584-224B-8BDB-501CE79410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3600" y="3316288"/>
          <a:ext cx="38941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name="Equation" r:id="rId6" imgW="2247900" imgH="533400" progId="Equation.DSMT4">
                  <p:embed/>
                </p:oleObj>
              </mc:Choice>
              <mc:Fallback>
                <p:oleObj name="Equation" r:id="rId6" imgW="2247900" imgH="53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3316288"/>
                        <a:ext cx="38941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6">
            <a:extLst>
              <a:ext uri="{FF2B5EF4-FFF2-40B4-BE49-F238E27FC236}">
                <a16:creationId xmlns:a16="http://schemas.microsoft.com/office/drawing/2014/main" id="{9BA3D9E7-FE2C-1940-9434-3C351B4DBD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0713" y="5473700"/>
          <a:ext cx="490378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name="Equation" r:id="rId8" imgW="2806700" imgH="533400" progId="Equation.DSMT4">
                  <p:embed/>
                </p:oleObj>
              </mc:Choice>
              <mc:Fallback>
                <p:oleObj name="Equation" r:id="rId8" imgW="2806700" imgH="533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5473700"/>
                        <a:ext cx="4903787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D8866CF-10A5-AC4D-9664-C0FF9D4F1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150" y="0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But you have to be careful if you want to apply this statement to AO correction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C4078BF4-DEDD-D046-A181-4DC1FF4BF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100" y="1384300"/>
            <a:ext cx="8534400" cy="4876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If tip-tilt has been </a:t>
            </a:r>
            <a:r>
              <a:rPr lang="en-US" altLang="en-US" b="0" u="sng">
                <a:ea typeface="ヒラギノ角ゴ Pro W3" panose="020B0300000000000000" pitchFamily="34" charset="-128"/>
              </a:rPr>
              <a:t>completely</a:t>
            </a:r>
            <a:r>
              <a:rPr lang="en-US" altLang="en-US" b="0">
                <a:ea typeface="ヒラギノ角ゴ Pro W3" panose="020B0300000000000000" pitchFamily="34" charset="-128"/>
              </a:rPr>
              <a:t> removed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i="1">
                <a:latin typeface="Symbol" pitchFamily="2" charset="2"/>
                <a:ea typeface="ヒラギノ角ゴ Pro W3" panose="020B0300000000000000" pitchFamily="34" charset="-128"/>
              </a:rPr>
              <a:t>			</a:t>
            </a: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i="1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tiltcomp</a:t>
            </a:r>
            <a:r>
              <a:rPr lang="en-US" altLang="en-US" b="0" i="1">
                <a:ea typeface="ヒラギノ角ゴ Pro W3" panose="020B0300000000000000" pitchFamily="34" charset="-128"/>
              </a:rPr>
              <a:t> = 0.134 ( D / r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b="0" i="1">
                <a:ea typeface="ヒラギノ角ゴ Pro W3" panose="020B0300000000000000" pitchFamily="34" charset="-128"/>
              </a:rPr>
              <a:t> )</a:t>
            </a:r>
            <a:r>
              <a:rPr lang="en-US" altLang="en-US" b="0" i="1" baseline="30000">
                <a:ea typeface="ヒラギノ角ゴ Pro W3" panose="020B0300000000000000" pitchFamily="34" charset="-128"/>
              </a:rPr>
              <a:t>5/3        </a:t>
            </a:r>
            <a:r>
              <a:rPr lang="en-US" altLang="en-US" sz="2000" i="1">
                <a:ea typeface="ヒラギノ角ゴ Pro W3" panose="020B0300000000000000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But typical values of </a:t>
            </a:r>
            <a:r>
              <a:rPr lang="en-US" altLang="en-US" b="0" i="1">
                <a:ea typeface="ヒラギノ角ゴ Pro W3" panose="020B0300000000000000" pitchFamily="34" charset="-128"/>
              </a:rPr>
              <a:t>( D / r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b="0" i="1">
                <a:ea typeface="ヒラギノ角ゴ Pro W3" panose="020B0300000000000000" pitchFamily="34" charset="-128"/>
              </a:rPr>
              <a:t> ) </a:t>
            </a:r>
            <a:r>
              <a:rPr lang="en-US" altLang="en-US" b="0">
                <a:ea typeface="ヒラギノ角ゴ Pro W3" panose="020B0300000000000000" pitchFamily="34" charset="-128"/>
              </a:rPr>
              <a:t>are</a:t>
            </a:r>
            <a:r>
              <a:rPr lang="en-US" altLang="en-US" b="0" i="1">
                <a:ea typeface="ヒラギノ角ゴ Pro W3" panose="020B0300000000000000" pitchFamily="34" charset="-128"/>
              </a:rPr>
              <a:t> </a:t>
            </a:r>
            <a:r>
              <a:rPr lang="en-US" altLang="en-US" b="0">
                <a:ea typeface="ヒラギノ角ゴ Pro W3" panose="020B0300000000000000" pitchFamily="34" charset="-128"/>
              </a:rPr>
              <a:t>10 - 50 in the near-IR</a:t>
            </a:r>
          </a:p>
          <a:p>
            <a:pPr lvl="1">
              <a:lnSpc>
                <a:spcPct val="9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Keck, D=10 m, </a:t>
            </a:r>
            <a:r>
              <a:rPr lang="en-US" altLang="en-US" b="0" i="1">
                <a:ea typeface="ヒラギノ角ゴ Pro W3" panose="020B0300000000000000" pitchFamily="34" charset="-128"/>
              </a:rPr>
              <a:t>r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b="0">
                <a:ea typeface="ヒラギノ角ゴ Pro W3" panose="020B0300000000000000" pitchFamily="34" charset="-128"/>
              </a:rPr>
              <a:t> = 60 cm at λ=2 μm, </a:t>
            </a:r>
            <a:r>
              <a:rPr lang="en-US" altLang="en-US" b="0" i="1">
                <a:ea typeface="ヒラギノ角ゴ Pro W3" panose="020B0300000000000000" pitchFamily="34" charset="-128"/>
              </a:rPr>
              <a:t>( D/r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0 </a:t>
            </a:r>
            <a:r>
              <a:rPr lang="en-US" altLang="en-US" b="0" i="1">
                <a:ea typeface="ヒラギノ角ゴ Pro W3" panose="020B0300000000000000" pitchFamily="34" charset="-128"/>
              </a:rPr>
              <a:t>)</a:t>
            </a:r>
            <a:r>
              <a:rPr lang="en-US" altLang="en-US" b="0">
                <a:ea typeface="ヒラギノ角ゴ Pro W3" panose="020B0300000000000000" pitchFamily="34" charset="-128"/>
              </a:rPr>
              <a:t> = 17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en-US" b="0" i="1">
                <a:latin typeface="Symbol" pitchFamily="2" charset="2"/>
                <a:ea typeface="ヒラギノ角ゴ Pro W3" panose="020B0300000000000000" pitchFamily="34" charset="-128"/>
              </a:rPr>
              <a:t>σ</a:t>
            </a:r>
            <a:r>
              <a:rPr lang="en-US" altLang="en-US" b="0" i="1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tiltcomp</a:t>
            </a:r>
            <a:r>
              <a:rPr lang="en-US" altLang="en-US" b="0" i="1">
                <a:ea typeface="ヒラギノ角ゴ Pro W3" panose="020B0300000000000000" pitchFamily="34" charset="-128"/>
              </a:rPr>
              <a:t> = 0.134 ( 17 )</a:t>
            </a:r>
            <a:r>
              <a:rPr lang="en-US" altLang="en-US" b="0" i="1" baseline="30000">
                <a:ea typeface="ヒラギノ角ゴ Pro W3" panose="020B0300000000000000" pitchFamily="34" charset="-128"/>
              </a:rPr>
              <a:t>5/3   </a:t>
            </a:r>
            <a:r>
              <a:rPr lang="en-US" altLang="en-US" b="0" i="1">
                <a:ea typeface="ヒラギノ角ゴ Pro W3" panose="020B0300000000000000" pitchFamily="34" charset="-128"/>
              </a:rPr>
              <a:t>~ 15 </a:t>
            </a:r>
            <a:r>
              <a:rPr lang="en-US" altLang="en-US" b="0" i="1" baseline="30000">
                <a:ea typeface="ヒラギノ角ゴ Pro W3" panose="020B0300000000000000" pitchFamily="34" charset="-128"/>
              </a:rPr>
              <a:t>  </a:t>
            </a:r>
            <a:r>
              <a:rPr lang="en-US" altLang="en-US" sz="2000" b="0" i="1">
                <a:ea typeface="ヒラギノ角ゴ Pro W3" panose="020B0300000000000000" pitchFamily="34" charset="-128"/>
              </a:rPr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000" b="0" i="1">
                <a:ea typeface="ヒラギノ角ゴ Pro W3" panose="020B0300000000000000" pitchFamily="34" charset="-128"/>
              </a:rPr>
              <a:t>			</a:t>
            </a:r>
            <a:r>
              <a:rPr lang="en-US" altLang="en-US" b="0">
                <a:ea typeface="ヒラギノ角ゴ Pro W3" panose="020B0300000000000000" pitchFamily="34" charset="-128"/>
              </a:rPr>
              <a:t>so wavefront phase variance is &gt;&gt; 1</a:t>
            </a:r>
          </a:p>
          <a:p>
            <a:pPr>
              <a:lnSpc>
                <a:spcPct val="12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Conclusion: if</a:t>
            </a:r>
            <a:r>
              <a:rPr lang="en-US" altLang="en-US" sz="2000" b="0">
                <a:ea typeface="ヒラギノ角ゴ Pro W3" panose="020B0300000000000000" pitchFamily="34" charset="-128"/>
              </a:rPr>
              <a:t> </a:t>
            </a:r>
            <a:r>
              <a:rPr lang="en-US" altLang="en-US" sz="2000" b="0" i="1">
                <a:ea typeface="ヒラギノ角ゴ Pro W3" panose="020B0300000000000000" pitchFamily="34" charset="-128"/>
              </a:rPr>
              <a:t> </a:t>
            </a:r>
            <a:r>
              <a:rPr lang="en-US" altLang="en-US" b="0" i="1">
                <a:ea typeface="ヒラギノ角ゴ Pro W3" panose="020B0300000000000000" pitchFamily="34" charset="-128"/>
              </a:rPr>
              <a:t>( D/r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0 </a:t>
            </a:r>
            <a:r>
              <a:rPr lang="en-US" altLang="en-US" b="0" i="1">
                <a:ea typeface="ヒラギノ角ゴ Pro W3" panose="020B0300000000000000" pitchFamily="34" charset="-128"/>
              </a:rPr>
              <a:t>)</a:t>
            </a:r>
            <a:r>
              <a:rPr lang="en-US" altLang="en-US" sz="2000" b="0" i="1">
                <a:ea typeface="ヒラギノ角ゴ Pro W3" panose="020B0300000000000000" pitchFamily="34" charset="-128"/>
              </a:rPr>
              <a:t>  &gt;&gt; 1, </a:t>
            </a:r>
            <a:r>
              <a:rPr lang="en-US" altLang="en-US" b="0">
                <a:ea typeface="ヒラギノ角ゴ Pro W3" panose="020B0300000000000000" pitchFamily="34" charset="-128"/>
              </a:rPr>
              <a:t>removing tilt alone won</a:t>
            </a:r>
            <a:r>
              <a:rPr lang="ja-JP" altLang="en-US" b="0">
                <a:ea typeface="ヒラギノ角ゴ Pro W3" panose="020B0300000000000000" pitchFamily="34" charset="-128"/>
              </a:rPr>
              <a:t>’</a:t>
            </a:r>
            <a:r>
              <a:rPr lang="en-US" altLang="ja-JP" b="0">
                <a:ea typeface="ヒラギノ角ゴ Pro W3" panose="020B0300000000000000" pitchFamily="34" charset="-128"/>
              </a:rPr>
              <a:t>t give you anywhere near a diffraction limited image</a:t>
            </a:r>
            <a:endParaRPr lang="en-US" altLang="en-US" sz="2000" b="0" i="1" baseline="-2500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21F8F3A-FD54-BF4F-97AF-DEF752522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ヒラギノ角ゴ Pro W3" panose="020B0300000000000000" pitchFamily="34" charset="-128"/>
              </a:rPr>
              <a:t>Scaling of image motion due to turbulence 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A42020E-F509-C14B-89C8-95BE1917C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Mean squared deflection angle due to image motion: independent of </a:t>
            </a:r>
            <a:r>
              <a:rPr lang="en-US" altLang="en-US" sz="2800">
                <a:latin typeface="Symbol" pitchFamily="2" charset="2"/>
                <a:ea typeface="ヒラギノ角ゴ Pro W3" panose="020B0300000000000000" pitchFamily="34" charset="-128"/>
              </a:rPr>
              <a:t>λ</a:t>
            </a:r>
            <a:r>
              <a:rPr lang="en-US" altLang="en-US" sz="2800">
                <a:ea typeface="ヒラギノ角ゴ Pro W3" panose="020B0300000000000000" pitchFamily="34" charset="-128"/>
              </a:rPr>
              <a:t> </a:t>
            </a:r>
            <a:r>
              <a:rPr lang="en-US" altLang="en-US">
                <a:ea typeface="ヒラギノ角ゴ Pro W3" panose="020B0300000000000000" pitchFamily="34" charset="-128"/>
              </a:rPr>
              <a:t>and ∝ D</a:t>
            </a:r>
            <a:r>
              <a:rPr lang="en-US" altLang="en-US" baseline="30000">
                <a:ea typeface="ヒラギノ角ゴ Pro W3" panose="020B0300000000000000" pitchFamily="34" charset="-128"/>
              </a:rPr>
              <a:t>-1/3</a:t>
            </a:r>
            <a:endParaRPr lang="en-US" altLang="en-US">
              <a:ea typeface="ヒラギノ角ゴ Pro W3" panose="020B0300000000000000" pitchFamily="34" charset="-128"/>
            </a:endParaRPr>
          </a:p>
          <a:p>
            <a:endParaRPr lang="en-US" altLang="en-US" sz="2800">
              <a:latin typeface="Symbol" pitchFamily="2" charset="2"/>
              <a:ea typeface="ヒラギノ角ゴ Pro W3" panose="020B0300000000000000" pitchFamily="34" charset="-128"/>
            </a:endParaRPr>
          </a:p>
          <a:p>
            <a:endParaRPr lang="en-US" altLang="en-US" sz="2800">
              <a:latin typeface="Symbol" pitchFamily="2" charset="2"/>
              <a:ea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</a:rPr>
              <a:t>But relative to Airy disk (diffraction limit), image motion gets </a:t>
            </a:r>
            <a:r>
              <a:rPr lang="en-US" altLang="en-US" u="sng">
                <a:ea typeface="ヒラギノ角ゴ Pro W3" panose="020B0300000000000000" pitchFamily="34" charset="-128"/>
              </a:rPr>
              <a:t>worse</a:t>
            </a:r>
            <a:r>
              <a:rPr lang="en-US" altLang="en-US">
                <a:ea typeface="ヒラギノ角ゴ Pro W3" panose="020B0300000000000000" pitchFamily="34" charset="-128"/>
              </a:rPr>
              <a:t> for larger D and smaller wavelengths:</a:t>
            </a:r>
            <a:endParaRPr lang="en-US" altLang="en-US" b="0">
              <a:ea typeface="ヒラギノ角ゴ Pro W3" panose="020B0300000000000000" pitchFamily="34" charset="-128"/>
            </a:endParaRPr>
          </a:p>
        </p:txBody>
      </p:sp>
      <p:graphicFrame>
        <p:nvGraphicFramePr>
          <p:cNvPr id="14339" name="Object 2">
            <a:extLst>
              <a:ext uri="{FF2B5EF4-FFF2-40B4-BE49-F238E27FC236}">
                <a16:creationId xmlns:a16="http://schemas.microsoft.com/office/drawing/2014/main" id="{403C901D-7818-EA46-B3CA-BA0FB07429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0175" y="2571750"/>
          <a:ext cx="5878513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4" imgW="2273300" imgH="508000" progId="Equation.DSMT4">
                  <p:embed/>
                </p:oleObj>
              </mc:Choice>
              <mc:Fallback>
                <p:oleObj name="Equation" r:id="rId4" imgW="2273300" imgH="508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71750"/>
                        <a:ext cx="5878513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>
            <a:extLst>
              <a:ext uri="{FF2B5EF4-FFF2-40B4-BE49-F238E27FC236}">
                <a16:creationId xmlns:a16="http://schemas.microsoft.com/office/drawing/2014/main" id="{CC097DE1-E269-9E45-997B-7DEC53C151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2100" y="5064125"/>
          <a:ext cx="5053013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6" imgW="1905000" imgH="508000" progId="Equation.3">
                  <p:embed/>
                </p:oleObj>
              </mc:Choice>
              <mc:Fallback>
                <p:oleObj name="Equation" r:id="rId6" imgW="19050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5064125"/>
                        <a:ext cx="5053013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7BBA058-A80E-014C-8CEF-E31686741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Typical values of image motion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884B2F6-9D1E-C74E-869E-EB262FBC5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>
                <a:ea typeface="ヒラギノ角ゴ Pro W3" panose="020B0300000000000000" pitchFamily="34" charset="-128"/>
              </a:rPr>
              <a:t>Keck Telescope: D = 10 m, r</a:t>
            </a:r>
            <a:r>
              <a:rPr lang="en-US" altLang="en-US" sz="2000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sz="2000">
                <a:ea typeface="ヒラギノ角ゴ Pro W3" panose="020B0300000000000000" pitchFamily="34" charset="-128"/>
              </a:rPr>
              <a:t> = 0.2 m, </a:t>
            </a:r>
            <a:r>
              <a:rPr lang="en-US" altLang="en-US" sz="2000">
                <a:latin typeface="Symbol" pitchFamily="2" charset="2"/>
                <a:ea typeface="ヒラギノ角ゴ Pro W3" panose="020B0300000000000000" pitchFamily="34" charset="-128"/>
              </a:rPr>
              <a:t>λ</a:t>
            </a:r>
            <a:r>
              <a:rPr lang="en-US" altLang="en-US" sz="2000">
                <a:ea typeface="ヒラギノ角ゴ Pro W3" panose="020B0300000000000000" pitchFamily="34" charset="-128"/>
              </a:rPr>
              <a:t> = 2 microns</a:t>
            </a:r>
          </a:p>
          <a:p>
            <a:endParaRPr lang="en-US" altLang="en-US" sz="2000">
              <a:ea typeface="ヒラギノ角ゴ Pro W3" panose="020B0300000000000000" pitchFamily="34" charset="-128"/>
            </a:endParaRPr>
          </a:p>
          <a:p>
            <a:endParaRPr lang="en-US" altLang="en-US" sz="2000">
              <a:ea typeface="ヒラギノ角ゴ Pro W3" panose="020B0300000000000000" pitchFamily="34" charset="-128"/>
            </a:endParaRPr>
          </a:p>
          <a:p>
            <a:endParaRPr lang="en-US" altLang="en-US" sz="2000">
              <a:ea typeface="ヒラギノ角ゴ Pro W3" panose="020B0300000000000000" pitchFamily="34" charset="-128"/>
            </a:endParaRPr>
          </a:p>
          <a:p>
            <a:endParaRPr lang="en-US" altLang="en-US" sz="2000">
              <a:ea typeface="ヒラギノ角ゴ Pro W3" panose="020B0300000000000000" pitchFamily="34" charset="-128"/>
            </a:endParaRPr>
          </a:p>
          <a:p>
            <a:endParaRPr lang="en-US" altLang="en-US" sz="2000">
              <a:ea typeface="ヒラギノ角ゴ Pro W3" panose="020B0300000000000000" pitchFamily="34" charset="-128"/>
            </a:endParaRPr>
          </a:p>
          <a:p>
            <a:endParaRPr lang="en-US" altLang="en-US" sz="2000">
              <a:ea typeface="ヒラギノ角ゴ Pro W3" panose="020B0300000000000000" pitchFamily="34" charset="-128"/>
            </a:endParaRPr>
          </a:p>
          <a:p>
            <a:r>
              <a:rPr lang="en-US" altLang="en-US" sz="2000">
                <a:ea typeface="ヒラギノ角ゴ Pro W3" panose="020B0300000000000000" pitchFamily="34" charset="-128"/>
              </a:rPr>
              <a:t>So in theory at least, rms image motion is &gt; 10 times larger than diffraction limit, for these numbers.</a:t>
            </a:r>
          </a:p>
        </p:txBody>
      </p:sp>
      <p:graphicFrame>
        <p:nvGraphicFramePr>
          <p:cNvPr id="16387" name="Object 2">
            <a:extLst>
              <a:ext uri="{FF2B5EF4-FFF2-40B4-BE49-F238E27FC236}">
                <a16:creationId xmlns:a16="http://schemas.microsoft.com/office/drawing/2014/main" id="{4F1DF129-D338-6A46-9DA7-7B5EF7930F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605088"/>
          <a:ext cx="8285163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4" imgW="4305300" imgH="914400" progId="Equation.3">
                  <p:embed/>
                </p:oleObj>
              </mc:Choice>
              <mc:Fallback>
                <p:oleObj name="Equation" r:id="rId4" imgW="43053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605088"/>
                        <a:ext cx="8285163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850B946-65CE-1F43-966B-CF75ECEE7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ヒラギノ角ゴ Pro W3" panose="020B0300000000000000" pitchFamily="34" charset="-128"/>
              </a:rPr>
              <a:t>What maximum tilt angle must the tip-tilt mirror be able to correct?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65C0126-5DF6-5748-BE45-41F3E3BC9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For a Gaussian distribution, probability is 99.4% that the value will be within  ± 2.5 standard deviations of the mean. </a:t>
            </a:r>
          </a:p>
          <a:p>
            <a:pPr>
              <a:defRPr/>
            </a:pPr>
            <a:r>
              <a:rPr lang="en-US" altLang="en-US"/>
              <a:t>For this condition, the </a:t>
            </a:r>
            <a:r>
              <a:rPr lang="en-US" altLang="en-US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peak </a:t>
            </a:r>
            <a:r>
              <a:rPr lang="en-US" altLang="en-US"/>
              <a:t>excursion of the angle of arrival is 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Note that </a:t>
            </a:r>
            <a:r>
              <a:rPr lang="en-US" altLang="en-US">
                <a:solidFill>
                  <a:srgbClr val="FDD6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peak angle </a:t>
            </a:r>
            <a:r>
              <a:rPr lang="en-US" altLang="en-US"/>
              <a:t>is independent of wavelength</a:t>
            </a:r>
          </a:p>
        </p:txBody>
      </p:sp>
      <p:graphicFrame>
        <p:nvGraphicFramePr>
          <p:cNvPr id="18435" name="Object 2">
            <a:extLst>
              <a:ext uri="{FF2B5EF4-FFF2-40B4-BE49-F238E27FC236}">
                <a16:creationId xmlns:a16="http://schemas.microsoft.com/office/drawing/2014/main" id="{0CA24F05-823C-E040-84DD-92C618E0B8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3163" y="4030663"/>
          <a:ext cx="6638925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4" imgW="2895600" imgH="508000" progId="Equation.3">
                  <p:embed/>
                </p:oleObj>
              </mc:Choice>
              <mc:Fallback>
                <p:oleObj name="Equation" r:id="rId4" imgW="28956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4030663"/>
                        <a:ext cx="6638925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6" name="Group 4">
            <a:extLst>
              <a:ext uri="{FF2B5EF4-FFF2-40B4-BE49-F238E27FC236}">
                <a16:creationId xmlns:a16="http://schemas.microsoft.com/office/drawing/2014/main" id="{7B3594E9-A420-8E4B-9276-A9E498E0A35B}"/>
              </a:ext>
            </a:extLst>
          </p:cNvPr>
          <p:cNvGrpSpPr>
            <a:grpSpLocks/>
          </p:cNvGrpSpPr>
          <p:nvPr/>
        </p:nvGrpSpPr>
        <p:grpSpPr bwMode="auto">
          <a:xfrm>
            <a:off x="2297113" y="4805363"/>
            <a:ext cx="887412" cy="863600"/>
            <a:chOff x="8784166" y="4762500"/>
            <a:chExt cx="888585" cy="863831"/>
          </a:xfrm>
        </p:grpSpPr>
        <p:cxnSp>
          <p:nvCxnSpPr>
            <p:cNvPr id="18437" name="Straight Arrow Connector 2">
              <a:extLst>
                <a:ext uri="{FF2B5EF4-FFF2-40B4-BE49-F238E27FC236}">
                  <a16:creationId xmlns:a16="http://schemas.microsoft.com/office/drawing/2014/main" id="{28A7C805-B758-2049-80FE-EC5C1317A1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270583" y="4762500"/>
              <a:ext cx="0" cy="39221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8438" name="TextBox 3">
              <a:extLst>
                <a:ext uri="{FF2B5EF4-FFF2-40B4-BE49-F238E27FC236}">
                  <a16:creationId xmlns:a16="http://schemas.microsoft.com/office/drawing/2014/main" id="{8AE7AD00-8BFD-3644-B8DB-0D6E546AC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4166" y="5164244"/>
              <a:ext cx="888585" cy="4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>
                  <a:solidFill>
                    <a:srgbClr val="FF0000"/>
                  </a:solidFill>
                  <a:latin typeface="Trebuchet MS" panose="020B0703020202090204" pitchFamily="34" charset="0"/>
                </a:rPr>
                <a:t>2.5 σ</a:t>
              </a: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396928F-6153-8F4E-8610-185BE97D9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ヒラギノ角ゴ Pro W3" panose="020B0300000000000000" pitchFamily="34" charset="-128"/>
              </a:rPr>
              <a:t>Use Gaussians to model the effects of image motion on image quality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A9F29C17-E15A-8644-BCC9-CCB6FD05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050" y="1452563"/>
            <a:ext cx="8420100" cy="2133600"/>
          </a:xfrm>
        </p:spPr>
        <p:txBody>
          <a:bodyPr/>
          <a:lstStyle/>
          <a:p>
            <a:r>
              <a:rPr lang="en-US" altLang="en-US" b="0">
                <a:ea typeface="ヒラギノ角ゴ Pro W3" panose="020B0300000000000000" pitchFamily="34" charset="-128"/>
              </a:rPr>
              <a:t>Model the diffraction limited core as a Gaussian:</a:t>
            </a:r>
          </a:p>
          <a:p>
            <a:endParaRPr lang="en-US" altLang="en-US" b="0">
              <a:ea typeface="ヒラギノ角ゴ Pro W3" panose="020B0300000000000000" pitchFamily="34" charset="-128"/>
            </a:endParaRPr>
          </a:p>
          <a:p>
            <a:pPr marL="457200" lvl="1" indent="0">
              <a:buFontTx/>
              <a:buNone/>
            </a:pPr>
            <a:endParaRPr lang="en-US" altLang="en-US">
              <a:ea typeface="ヒラギノ角ゴ Pro W3" panose="020B0300000000000000" pitchFamily="34" charset="-128"/>
            </a:endParaRPr>
          </a:p>
          <a:p>
            <a:r>
              <a:rPr lang="en-US" altLang="en-US" b="0">
                <a:ea typeface="ヒラギノ角ゴ Pro W3" panose="020B0300000000000000" pitchFamily="34" charset="-128"/>
              </a:rPr>
              <a:t>A Gaussian profile with standard deviation </a:t>
            </a:r>
            <a:br>
              <a:rPr lang="en-US" altLang="en-US" b="0">
                <a:ea typeface="ヒラギノ角ゴ Pro W3" panose="020B0300000000000000" pitchFamily="34" charset="-128"/>
              </a:rPr>
            </a:br>
            <a:r>
              <a:rPr lang="en-US" altLang="en-US" b="0">
                <a:ea typeface="ヒラギノ角ゴ Pro W3" panose="020B0300000000000000" pitchFamily="34" charset="-128"/>
              </a:rPr>
              <a:t> has same width as an Airy function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441D1CE9-F0DB-E247-921F-1755815B0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06888"/>
            <a:ext cx="36449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8213AE11-54B4-B64B-A926-F241E057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06888"/>
            <a:ext cx="37560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5" name="Object 1">
            <a:extLst>
              <a:ext uri="{FF2B5EF4-FFF2-40B4-BE49-F238E27FC236}">
                <a16:creationId xmlns:a16="http://schemas.microsoft.com/office/drawing/2014/main" id="{6DAE7D26-4F2A-A84C-978F-5390D9805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325" y="1960563"/>
          <a:ext cx="37179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6" imgW="1701800" imgH="469900" progId="Equation.DSMT4">
                  <p:embed/>
                </p:oleObj>
              </mc:Choice>
              <mc:Fallback>
                <p:oleObj name="Equation" r:id="rId6" imgW="17018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960563"/>
                        <a:ext cx="371792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2">
            <a:extLst>
              <a:ext uri="{FF2B5EF4-FFF2-40B4-BE49-F238E27FC236}">
                <a16:creationId xmlns:a16="http://schemas.microsoft.com/office/drawing/2014/main" id="{1FF6B3D2-8C36-8448-94A4-AC3C959C32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6538" y="2947988"/>
          <a:ext cx="178435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8" imgW="965200" imgH="431800" progId="Equation.DSMT4">
                  <p:embed/>
                </p:oleObj>
              </mc:Choice>
              <mc:Fallback>
                <p:oleObj name="Equation" r:id="rId8" imgW="9652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2947988"/>
                        <a:ext cx="178435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Lecture8.2010.v3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Lecture8.2010.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Lecture8.2010.v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10.v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8.2010.v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10.v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10.v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10.v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8.2010.v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maxpower:Users:max:Desktop:AY289C 2010:WEB_HOME:Lectures:Lecture8:Lecture8.2010.v3.ppt</Template>
  <TotalTime>1538</TotalTime>
  <Words>3018</Words>
  <Application>Microsoft Macintosh PowerPoint</Application>
  <PresentationFormat>On-screen Show (4:3)</PresentationFormat>
  <Paragraphs>375</Paragraphs>
  <Slides>49</Slides>
  <Notes>45</Notes>
  <HiddenSlides>0</HiddenSlides>
  <MMClips>3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Times</vt:lpstr>
      <vt:lpstr>ＭＳ Ｐゴシック</vt:lpstr>
      <vt:lpstr>Arial</vt:lpstr>
      <vt:lpstr>Trebuchet MS</vt:lpstr>
      <vt:lpstr>ヒラギノ角ゴ Pro W3</vt:lpstr>
      <vt:lpstr>Symbol</vt:lpstr>
      <vt:lpstr>Helvetica</vt:lpstr>
      <vt:lpstr>Monotype Corsiva</vt:lpstr>
      <vt:lpstr>Wingdings</vt:lpstr>
      <vt:lpstr>Trebuchet MS Bold</vt:lpstr>
      <vt:lpstr>Zapf Dingbats</vt:lpstr>
      <vt:lpstr>ヒラギノ明朝 ProN W3</vt:lpstr>
      <vt:lpstr>Lecture8.2010.v3</vt:lpstr>
      <vt:lpstr>Microsoft Equation</vt:lpstr>
      <vt:lpstr>MathType 6.0 Equation</vt:lpstr>
      <vt:lpstr>Lecture 6 Part 1: Effect of image motion on image quality Part 2: Detectors and signal to noise ratio </vt:lpstr>
      <vt:lpstr>Part One: Image motion  and its effects on Strehl ratio</vt:lpstr>
      <vt:lpstr>Long exposures, no AO correction   </vt:lpstr>
      <vt:lpstr>Correcting tip-tilt has relatively large effect, for seeing-limited images</vt:lpstr>
      <vt:lpstr>But you have to be careful if you want to apply this statement to AO correction</vt:lpstr>
      <vt:lpstr>Scaling of image motion due to turbulence </vt:lpstr>
      <vt:lpstr>Typical values of image motion</vt:lpstr>
      <vt:lpstr>What maximum tilt angle must the tip-tilt mirror be able to correct?</vt:lpstr>
      <vt:lpstr>Use Gaussians to model the effects of image motion on image quality</vt:lpstr>
      <vt:lpstr>Tilt errors spread out the core</vt:lpstr>
      <vt:lpstr>Image motion reduces peak intensity</vt:lpstr>
      <vt:lpstr>Tilt effects on point spread function, continued</vt:lpstr>
      <vt:lpstr>Typical values for Keck Telescope,  if tip-tilt is not corrected</vt:lpstr>
      <vt:lpstr>Effects of turbulence depend on size of telescope</vt:lpstr>
      <vt:lpstr>Effect of atmosphere on long and short exposure images of a star</vt:lpstr>
      <vt:lpstr>Summary, Image Motion Effects (1)</vt:lpstr>
      <vt:lpstr>Summary, Image Motion Effects (2)</vt:lpstr>
      <vt:lpstr>How to correct for image motion</vt:lpstr>
      <vt:lpstr>Implications of image motion for AO system design</vt:lpstr>
      <vt:lpstr>Part 2: Detectors and signal to noise ratio</vt:lpstr>
      <vt:lpstr>References for detectors and signal to noise ratio</vt:lpstr>
      <vt:lpstr>Early detectors: photographic plates, photomultipliers</vt:lpstr>
      <vt:lpstr>Modern detectors are based on semiconductors</vt:lpstr>
      <vt:lpstr>Bandgap energies for commonly used detectors</vt:lpstr>
      <vt:lpstr>CCD transfers charge from one pixel to the next in order to make a 2D image</vt:lpstr>
      <vt:lpstr>Schematic of CCD and its read-out electronics</vt:lpstr>
      <vt:lpstr>CCD readout process: charge transfer</vt:lpstr>
      <vt:lpstr>Modern detectors: photons ➜ electrons ➜  voltage ➜  digital numbers</vt:lpstr>
      <vt:lpstr>Primary properties of detectors</vt:lpstr>
      <vt:lpstr>Secondary detector characteristics</vt:lpstr>
      <vt:lpstr>CCDs are the most common detector for wavefront sensors</vt:lpstr>
      <vt:lpstr>CCD phase space</vt:lpstr>
      <vt:lpstr>What do CCDs look like?</vt:lpstr>
      <vt:lpstr>Infrared detectors (e.g. Hawaii 2RG)</vt:lpstr>
      <vt:lpstr>PowerPoint Presentation</vt:lpstr>
      <vt:lpstr>Recent development: IR Avalanche Photodiode Arrays -- Saphira</vt:lpstr>
      <vt:lpstr>Types of noise in instruments</vt:lpstr>
      <vt:lpstr>Statistical fluctuations = “noise”</vt:lpstr>
      <vt:lpstr>Main sources of detector noise for wavefront sensors in common use</vt:lpstr>
      <vt:lpstr>Photon statistics: Poisson distribution</vt:lpstr>
      <vt:lpstr>Properties of Poisson distribution</vt:lpstr>
      <vt:lpstr>Properties of Poisson distribution</vt:lpstr>
      <vt:lpstr>Properties of Poisson distribution</vt:lpstr>
      <vt:lpstr>How to convert between incident photons and recorded digital numbers ?</vt:lpstr>
      <vt:lpstr>To calculate SNR, look at all the various noise sources</vt:lpstr>
      <vt:lpstr>Dark Current or Thermal Noise: Electrons reach conduction bands due to thermal excitation</vt:lpstr>
      <vt:lpstr>Total signal to noise ratio – important!</vt:lpstr>
      <vt:lpstr>Some special cases</vt:lpstr>
      <vt:lpstr>Typical noise cases for astronomical AO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Max</dc:creator>
  <cp:keywords/>
  <cp:lastModifiedBy>Claire Max</cp:lastModifiedBy>
  <cp:revision>186</cp:revision>
  <cp:lastPrinted>2016-02-09T06:56:57Z</cp:lastPrinted>
  <dcterms:created xsi:type="dcterms:W3CDTF">2003-10-15T21:20:51Z</dcterms:created>
  <dcterms:modified xsi:type="dcterms:W3CDTF">2020-01-28T07:11:52Z</dcterms:modified>
</cp:coreProperties>
</file>